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drawings/drawing4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drawings/drawing5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drawings/drawing6.xml" ContentType="application/vnd.openxmlformats-officedocument.drawingml.chartshape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4" r:id="rId5"/>
  </p:sldMasterIdLst>
  <p:notesMasterIdLst>
    <p:notesMasterId r:id="rId42"/>
  </p:notesMasterIdLst>
  <p:handoutMasterIdLst>
    <p:handoutMasterId r:id="rId43"/>
  </p:handoutMasterIdLst>
  <p:sldIdLst>
    <p:sldId id="256" r:id="rId6"/>
    <p:sldId id="343" r:id="rId7"/>
    <p:sldId id="258" r:id="rId8"/>
    <p:sldId id="333" r:id="rId9"/>
    <p:sldId id="328" r:id="rId10"/>
    <p:sldId id="331" r:id="rId11"/>
    <p:sldId id="332" r:id="rId12"/>
    <p:sldId id="326" r:id="rId13"/>
    <p:sldId id="325" r:id="rId14"/>
    <p:sldId id="337" r:id="rId15"/>
    <p:sldId id="338" r:id="rId16"/>
    <p:sldId id="339" r:id="rId17"/>
    <p:sldId id="340" r:id="rId18"/>
    <p:sldId id="341" r:id="rId19"/>
    <p:sldId id="342" r:id="rId20"/>
    <p:sldId id="453" r:id="rId21"/>
    <p:sldId id="458" r:id="rId22"/>
    <p:sldId id="454" r:id="rId23"/>
    <p:sldId id="455" r:id="rId24"/>
    <p:sldId id="456" r:id="rId25"/>
    <p:sldId id="457" r:id="rId26"/>
    <p:sldId id="382" r:id="rId27"/>
    <p:sldId id="383" r:id="rId28"/>
    <p:sldId id="384" r:id="rId29"/>
    <p:sldId id="385" r:id="rId30"/>
    <p:sldId id="386" r:id="rId31"/>
    <p:sldId id="387" r:id="rId32"/>
    <p:sldId id="388" r:id="rId33"/>
    <p:sldId id="389" r:id="rId34"/>
    <p:sldId id="390" r:id="rId35"/>
    <p:sldId id="391" r:id="rId36"/>
    <p:sldId id="392" r:id="rId37"/>
    <p:sldId id="393" r:id="rId38"/>
    <p:sldId id="394" r:id="rId39"/>
    <p:sldId id="395" r:id="rId40"/>
    <p:sldId id="396" r:id="rId41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BT" initials="K" lastIdx="1" clrIdx="0">
    <p:extLst>
      <p:ext uri="{19B8F6BF-5375-455C-9EA6-DF929625EA0E}">
        <p15:presenceInfo xmlns:p15="http://schemas.microsoft.com/office/powerpoint/2012/main" userId="KB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6635"/>
    <a:srgbClr val="762123"/>
    <a:srgbClr val="EC821C"/>
    <a:srgbClr val="CBF5DC"/>
    <a:srgbClr val="93E9B6"/>
    <a:srgbClr val="F6C798"/>
    <a:srgbClr val="E49C9E"/>
    <a:srgbClr val="156834"/>
    <a:srgbClr val="DA787A"/>
    <a:srgbClr val="1567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58" autoAdjust="0"/>
    <p:restoredTop sz="93381" autoAdjust="0"/>
  </p:normalViewPr>
  <p:slideViewPr>
    <p:cSldViewPr>
      <p:cViewPr varScale="1">
        <p:scale>
          <a:sx n="116" d="100"/>
          <a:sy n="116" d="100"/>
        </p:scale>
        <p:origin x="1944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88"/>
    </p:cViewPr>
  </p:sorterViewPr>
  <p:notesViewPr>
    <p:cSldViewPr>
      <p:cViewPr varScale="1">
        <p:scale>
          <a:sx n="61" d="100"/>
          <a:sy n="61" d="100"/>
        </p:scale>
        <p:origin x="-2922" y="-96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viewProps" Target="viewProps.xml"/><Relationship Id="rId20" Type="http://schemas.openxmlformats.org/officeDocument/2006/relationships/slide" Target="slides/slide15.xml"/><Relationship Id="rId41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chartUserShapes" Target="../drawings/drawing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5" Type="http://schemas.openxmlformats.org/officeDocument/2006/relationships/chartUserShapes" Target="../drawings/drawing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5" Type="http://schemas.openxmlformats.org/officeDocument/2006/relationships/chartUserShapes" Target="../drawings/drawing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5" Type="http://schemas.openxmlformats.org/officeDocument/2006/relationships/chartUserShapes" Target="../drawings/drawing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5" Type="http://schemas.openxmlformats.org/officeDocument/2006/relationships/chartUserShapes" Target="../drawings/drawing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2017-Koutiala</a:t>
            </a:r>
          </a:p>
        </c:rich>
      </c:tx>
      <c:layout>
        <c:manualLayout>
          <c:xMode val="edge"/>
          <c:yMode val="edge"/>
          <c:x val="0.41766071962523671"/>
          <c:y val="1.4849205170108452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9700268947863"/>
          <c:y val="7.4490665081959104E-2"/>
          <c:w val="0.806949256342957"/>
          <c:h val="0.755547466943990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'M''pessoba_WX'!$P$125</c:f>
              <c:strCache>
                <c:ptCount val="1"/>
                <c:pt idx="0">
                  <c:v>Rainfall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  <a:effectLst/>
          </c:spPr>
          <c:invertIfNegative val="0"/>
          <c:cat>
            <c:numRef>
              <c:f>'M''pessoba_WX'!$O$126:$O$324</c:f>
              <c:numCache>
                <c:formatCode>General</c:formatCode>
                <c:ptCount val="199"/>
                <c:pt idx="0">
                  <c:v>121</c:v>
                </c:pt>
                <c:pt idx="1">
                  <c:v>122</c:v>
                </c:pt>
                <c:pt idx="2">
                  <c:v>123</c:v>
                </c:pt>
                <c:pt idx="3">
                  <c:v>124</c:v>
                </c:pt>
                <c:pt idx="4">
                  <c:v>125</c:v>
                </c:pt>
                <c:pt idx="5">
                  <c:v>126</c:v>
                </c:pt>
                <c:pt idx="6">
                  <c:v>127</c:v>
                </c:pt>
                <c:pt idx="7">
                  <c:v>128</c:v>
                </c:pt>
                <c:pt idx="8">
                  <c:v>129</c:v>
                </c:pt>
                <c:pt idx="9">
                  <c:v>130</c:v>
                </c:pt>
                <c:pt idx="10">
                  <c:v>131</c:v>
                </c:pt>
                <c:pt idx="11">
                  <c:v>132</c:v>
                </c:pt>
                <c:pt idx="12">
                  <c:v>133</c:v>
                </c:pt>
                <c:pt idx="13">
                  <c:v>134</c:v>
                </c:pt>
                <c:pt idx="14">
                  <c:v>135</c:v>
                </c:pt>
                <c:pt idx="15">
                  <c:v>136</c:v>
                </c:pt>
                <c:pt idx="16">
                  <c:v>137</c:v>
                </c:pt>
                <c:pt idx="17">
                  <c:v>138</c:v>
                </c:pt>
                <c:pt idx="18">
                  <c:v>139</c:v>
                </c:pt>
                <c:pt idx="19">
                  <c:v>140</c:v>
                </c:pt>
                <c:pt idx="20">
                  <c:v>141</c:v>
                </c:pt>
                <c:pt idx="21">
                  <c:v>142</c:v>
                </c:pt>
                <c:pt idx="22">
                  <c:v>143</c:v>
                </c:pt>
                <c:pt idx="23">
                  <c:v>144</c:v>
                </c:pt>
                <c:pt idx="24">
                  <c:v>145</c:v>
                </c:pt>
                <c:pt idx="25">
                  <c:v>146</c:v>
                </c:pt>
                <c:pt idx="26">
                  <c:v>147</c:v>
                </c:pt>
                <c:pt idx="27">
                  <c:v>148</c:v>
                </c:pt>
                <c:pt idx="28">
                  <c:v>149</c:v>
                </c:pt>
                <c:pt idx="29">
                  <c:v>150</c:v>
                </c:pt>
                <c:pt idx="30">
                  <c:v>151</c:v>
                </c:pt>
                <c:pt idx="31">
                  <c:v>152</c:v>
                </c:pt>
                <c:pt idx="32">
                  <c:v>153</c:v>
                </c:pt>
                <c:pt idx="33">
                  <c:v>154</c:v>
                </c:pt>
                <c:pt idx="34">
                  <c:v>155</c:v>
                </c:pt>
                <c:pt idx="35">
                  <c:v>156</c:v>
                </c:pt>
                <c:pt idx="36">
                  <c:v>157</c:v>
                </c:pt>
                <c:pt idx="37">
                  <c:v>158</c:v>
                </c:pt>
                <c:pt idx="38">
                  <c:v>159</c:v>
                </c:pt>
                <c:pt idx="39">
                  <c:v>160</c:v>
                </c:pt>
                <c:pt idx="40">
                  <c:v>161</c:v>
                </c:pt>
                <c:pt idx="41">
                  <c:v>162</c:v>
                </c:pt>
                <c:pt idx="42">
                  <c:v>163</c:v>
                </c:pt>
                <c:pt idx="43">
                  <c:v>164</c:v>
                </c:pt>
                <c:pt idx="44">
                  <c:v>165</c:v>
                </c:pt>
                <c:pt idx="45">
                  <c:v>166</c:v>
                </c:pt>
                <c:pt idx="46">
                  <c:v>167</c:v>
                </c:pt>
                <c:pt idx="47">
                  <c:v>168</c:v>
                </c:pt>
                <c:pt idx="48">
                  <c:v>169</c:v>
                </c:pt>
                <c:pt idx="49">
                  <c:v>170</c:v>
                </c:pt>
                <c:pt idx="50">
                  <c:v>171</c:v>
                </c:pt>
                <c:pt idx="51">
                  <c:v>172</c:v>
                </c:pt>
                <c:pt idx="52">
                  <c:v>173</c:v>
                </c:pt>
                <c:pt idx="53">
                  <c:v>174</c:v>
                </c:pt>
                <c:pt idx="54">
                  <c:v>175</c:v>
                </c:pt>
                <c:pt idx="55">
                  <c:v>176</c:v>
                </c:pt>
                <c:pt idx="56">
                  <c:v>177</c:v>
                </c:pt>
                <c:pt idx="57">
                  <c:v>178</c:v>
                </c:pt>
                <c:pt idx="58">
                  <c:v>179</c:v>
                </c:pt>
                <c:pt idx="59">
                  <c:v>180</c:v>
                </c:pt>
                <c:pt idx="60">
                  <c:v>181</c:v>
                </c:pt>
                <c:pt idx="61">
                  <c:v>182</c:v>
                </c:pt>
                <c:pt idx="62">
                  <c:v>183</c:v>
                </c:pt>
                <c:pt idx="63">
                  <c:v>184</c:v>
                </c:pt>
                <c:pt idx="64">
                  <c:v>185</c:v>
                </c:pt>
                <c:pt idx="65">
                  <c:v>186</c:v>
                </c:pt>
                <c:pt idx="66">
                  <c:v>187</c:v>
                </c:pt>
                <c:pt idx="67">
                  <c:v>188</c:v>
                </c:pt>
                <c:pt idx="68">
                  <c:v>189</c:v>
                </c:pt>
                <c:pt idx="69">
                  <c:v>190</c:v>
                </c:pt>
                <c:pt idx="70">
                  <c:v>191</c:v>
                </c:pt>
                <c:pt idx="71">
                  <c:v>192</c:v>
                </c:pt>
                <c:pt idx="72">
                  <c:v>193</c:v>
                </c:pt>
                <c:pt idx="73">
                  <c:v>194</c:v>
                </c:pt>
                <c:pt idx="74">
                  <c:v>195</c:v>
                </c:pt>
                <c:pt idx="75">
                  <c:v>196</c:v>
                </c:pt>
                <c:pt idx="76">
                  <c:v>197</c:v>
                </c:pt>
                <c:pt idx="77">
                  <c:v>198</c:v>
                </c:pt>
                <c:pt idx="78">
                  <c:v>199</c:v>
                </c:pt>
                <c:pt idx="79">
                  <c:v>200</c:v>
                </c:pt>
                <c:pt idx="80">
                  <c:v>201</c:v>
                </c:pt>
                <c:pt idx="81">
                  <c:v>202</c:v>
                </c:pt>
                <c:pt idx="82">
                  <c:v>203</c:v>
                </c:pt>
                <c:pt idx="83">
                  <c:v>204</c:v>
                </c:pt>
                <c:pt idx="84">
                  <c:v>205</c:v>
                </c:pt>
                <c:pt idx="85">
                  <c:v>206</c:v>
                </c:pt>
                <c:pt idx="86">
                  <c:v>207</c:v>
                </c:pt>
                <c:pt idx="87">
                  <c:v>208</c:v>
                </c:pt>
                <c:pt idx="88">
                  <c:v>209</c:v>
                </c:pt>
                <c:pt idx="89">
                  <c:v>210</c:v>
                </c:pt>
                <c:pt idx="90">
                  <c:v>211</c:v>
                </c:pt>
                <c:pt idx="91">
                  <c:v>212</c:v>
                </c:pt>
                <c:pt idx="92">
                  <c:v>213</c:v>
                </c:pt>
                <c:pt idx="93">
                  <c:v>214</c:v>
                </c:pt>
                <c:pt idx="94">
                  <c:v>215</c:v>
                </c:pt>
                <c:pt idx="95">
                  <c:v>216</c:v>
                </c:pt>
                <c:pt idx="96">
                  <c:v>217</c:v>
                </c:pt>
                <c:pt idx="97">
                  <c:v>218</c:v>
                </c:pt>
                <c:pt idx="98">
                  <c:v>219</c:v>
                </c:pt>
                <c:pt idx="99">
                  <c:v>220</c:v>
                </c:pt>
                <c:pt idx="100">
                  <c:v>221</c:v>
                </c:pt>
                <c:pt idx="101">
                  <c:v>222</c:v>
                </c:pt>
                <c:pt idx="102">
                  <c:v>223</c:v>
                </c:pt>
                <c:pt idx="103">
                  <c:v>224</c:v>
                </c:pt>
                <c:pt idx="104">
                  <c:v>225</c:v>
                </c:pt>
                <c:pt idx="105">
                  <c:v>226</c:v>
                </c:pt>
                <c:pt idx="106">
                  <c:v>227</c:v>
                </c:pt>
                <c:pt idx="107">
                  <c:v>228</c:v>
                </c:pt>
                <c:pt idx="108">
                  <c:v>229</c:v>
                </c:pt>
                <c:pt idx="109">
                  <c:v>230</c:v>
                </c:pt>
                <c:pt idx="110">
                  <c:v>231</c:v>
                </c:pt>
                <c:pt idx="111">
                  <c:v>232</c:v>
                </c:pt>
                <c:pt idx="112">
                  <c:v>233</c:v>
                </c:pt>
                <c:pt idx="113">
                  <c:v>234</c:v>
                </c:pt>
                <c:pt idx="114">
                  <c:v>235</c:v>
                </c:pt>
                <c:pt idx="115">
                  <c:v>236</c:v>
                </c:pt>
                <c:pt idx="116">
                  <c:v>237</c:v>
                </c:pt>
                <c:pt idx="117">
                  <c:v>238</c:v>
                </c:pt>
                <c:pt idx="118">
                  <c:v>239</c:v>
                </c:pt>
                <c:pt idx="119">
                  <c:v>240</c:v>
                </c:pt>
                <c:pt idx="120">
                  <c:v>241</c:v>
                </c:pt>
                <c:pt idx="121">
                  <c:v>242</c:v>
                </c:pt>
                <c:pt idx="122">
                  <c:v>243</c:v>
                </c:pt>
                <c:pt idx="123">
                  <c:v>244</c:v>
                </c:pt>
                <c:pt idx="124">
                  <c:v>245</c:v>
                </c:pt>
                <c:pt idx="125">
                  <c:v>246</c:v>
                </c:pt>
                <c:pt idx="126">
                  <c:v>247</c:v>
                </c:pt>
                <c:pt idx="127">
                  <c:v>248</c:v>
                </c:pt>
                <c:pt idx="128">
                  <c:v>249</c:v>
                </c:pt>
                <c:pt idx="129">
                  <c:v>250</c:v>
                </c:pt>
                <c:pt idx="130">
                  <c:v>251</c:v>
                </c:pt>
                <c:pt idx="131">
                  <c:v>252</c:v>
                </c:pt>
                <c:pt idx="132">
                  <c:v>253</c:v>
                </c:pt>
                <c:pt idx="133">
                  <c:v>254</c:v>
                </c:pt>
                <c:pt idx="134">
                  <c:v>255</c:v>
                </c:pt>
                <c:pt idx="135">
                  <c:v>256</c:v>
                </c:pt>
                <c:pt idx="136">
                  <c:v>257</c:v>
                </c:pt>
                <c:pt idx="137">
                  <c:v>258</c:v>
                </c:pt>
                <c:pt idx="138">
                  <c:v>259</c:v>
                </c:pt>
                <c:pt idx="139">
                  <c:v>260</c:v>
                </c:pt>
                <c:pt idx="140">
                  <c:v>261</c:v>
                </c:pt>
                <c:pt idx="141">
                  <c:v>262</c:v>
                </c:pt>
                <c:pt idx="142">
                  <c:v>263</c:v>
                </c:pt>
                <c:pt idx="143">
                  <c:v>264</c:v>
                </c:pt>
                <c:pt idx="144">
                  <c:v>265</c:v>
                </c:pt>
                <c:pt idx="145">
                  <c:v>266</c:v>
                </c:pt>
                <c:pt idx="146">
                  <c:v>267</c:v>
                </c:pt>
                <c:pt idx="147">
                  <c:v>268</c:v>
                </c:pt>
                <c:pt idx="148">
                  <c:v>269</c:v>
                </c:pt>
                <c:pt idx="149">
                  <c:v>270</c:v>
                </c:pt>
                <c:pt idx="150">
                  <c:v>271</c:v>
                </c:pt>
                <c:pt idx="151">
                  <c:v>272</c:v>
                </c:pt>
                <c:pt idx="152">
                  <c:v>273</c:v>
                </c:pt>
                <c:pt idx="153">
                  <c:v>274</c:v>
                </c:pt>
                <c:pt idx="154">
                  <c:v>275</c:v>
                </c:pt>
                <c:pt idx="155">
                  <c:v>276</c:v>
                </c:pt>
                <c:pt idx="156">
                  <c:v>277</c:v>
                </c:pt>
                <c:pt idx="157">
                  <c:v>278</c:v>
                </c:pt>
                <c:pt idx="158">
                  <c:v>279</c:v>
                </c:pt>
                <c:pt idx="159">
                  <c:v>280</c:v>
                </c:pt>
                <c:pt idx="160">
                  <c:v>281</c:v>
                </c:pt>
                <c:pt idx="161">
                  <c:v>282</c:v>
                </c:pt>
                <c:pt idx="162">
                  <c:v>283</c:v>
                </c:pt>
                <c:pt idx="163">
                  <c:v>284</c:v>
                </c:pt>
                <c:pt idx="164">
                  <c:v>285</c:v>
                </c:pt>
                <c:pt idx="165">
                  <c:v>286</c:v>
                </c:pt>
                <c:pt idx="166">
                  <c:v>287</c:v>
                </c:pt>
                <c:pt idx="167">
                  <c:v>288</c:v>
                </c:pt>
                <c:pt idx="168">
                  <c:v>289</c:v>
                </c:pt>
                <c:pt idx="169">
                  <c:v>290</c:v>
                </c:pt>
                <c:pt idx="170">
                  <c:v>291</c:v>
                </c:pt>
                <c:pt idx="171">
                  <c:v>292</c:v>
                </c:pt>
                <c:pt idx="172">
                  <c:v>293</c:v>
                </c:pt>
                <c:pt idx="173">
                  <c:v>294</c:v>
                </c:pt>
                <c:pt idx="174">
                  <c:v>295</c:v>
                </c:pt>
                <c:pt idx="175">
                  <c:v>296</c:v>
                </c:pt>
                <c:pt idx="176">
                  <c:v>297</c:v>
                </c:pt>
                <c:pt idx="177">
                  <c:v>298</c:v>
                </c:pt>
                <c:pt idx="178">
                  <c:v>299</c:v>
                </c:pt>
                <c:pt idx="179">
                  <c:v>300</c:v>
                </c:pt>
                <c:pt idx="180">
                  <c:v>301</c:v>
                </c:pt>
                <c:pt idx="181">
                  <c:v>302</c:v>
                </c:pt>
                <c:pt idx="182">
                  <c:v>303</c:v>
                </c:pt>
                <c:pt idx="183">
                  <c:v>304</c:v>
                </c:pt>
                <c:pt idx="184">
                  <c:v>305</c:v>
                </c:pt>
                <c:pt idx="185">
                  <c:v>306</c:v>
                </c:pt>
                <c:pt idx="186">
                  <c:v>307</c:v>
                </c:pt>
                <c:pt idx="187">
                  <c:v>308</c:v>
                </c:pt>
                <c:pt idx="188">
                  <c:v>309</c:v>
                </c:pt>
                <c:pt idx="189">
                  <c:v>310</c:v>
                </c:pt>
                <c:pt idx="190">
                  <c:v>311</c:v>
                </c:pt>
                <c:pt idx="191">
                  <c:v>312</c:v>
                </c:pt>
                <c:pt idx="192">
                  <c:v>313</c:v>
                </c:pt>
                <c:pt idx="193">
                  <c:v>314</c:v>
                </c:pt>
                <c:pt idx="194">
                  <c:v>315</c:v>
                </c:pt>
                <c:pt idx="195">
                  <c:v>316</c:v>
                </c:pt>
                <c:pt idx="196">
                  <c:v>317</c:v>
                </c:pt>
                <c:pt idx="197">
                  <c:v>318</c:v>
                </c:pt>
                <c:pt idx="198">
                  <c:v>319</c:v>
                </c:pt>
              </c:numCache>
            </c:numRef>
          </c:cat>
          <c:val>
            <c:numRef>
              <c:f>'M''pessoba_WX'!$P$126:$P$324</c:f>
              <c:numCache>
                <c:formatCode>General</c:formatCode>
                <c:ptCount val="19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60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2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16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25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26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15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10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3</c:v>
                </c:pt>
                <c:pt idx="61">
                  <c:v>0</c:v>
                </c:pt>
                <c:pt idx="62">
                  <c:v>40</c:v>
                </c:pt>
                <c:pt idx="63">
                  <c:v>0</c:v>
                </c:pt>
                <c:pt idx="64">
                  <c:v>17</c:v>
                </c:pt>
                <c:pt idx="65">
                  <c:v>0</c:v>
                </c:pt>
                <c:pt idx="66">
                  <c:v>3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10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40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11</c:v>
                </c:pt>
                <c:pt idx="79">
                  <c:v>0</c:v>
                </c:pt>
                <c:pt idx="80">
                  <c:v>50</c:v>
                </c:pt>
                <c:pt idx="81">
                  <c:v>0</c:v>
                </c:pt>
                <c:pt idx="82">
                  <c:v>0</c:v>
                </c:pt>
                <c:pt idx="83">
                  <c:v>25</c:v>
                </c:pt>
                <c:pt idx="84">
                  <c:v>0</c:v>
                </c:pt>
                <c:pt idx="85">
                  <c:v>0</c:v>
                </c:pt>
                <c:pt idx="86">
                  <c:v>15</c:v>
                </c:pt>
                <c:pt idx="87">
                  <c:v>0</c:v>
                </c:pt>
                <c:pt idx="88">
                  <c:v>0</c:v>
                </c:pt>
                <c:pt idx="89">
                  <c:v>17</c:v>
                </c:pt>
                <c:pt idx="90">
                  <c:v>0</c:v>
                </c:pt>
                <c:pt idx="91">
                  <c:v>2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16</c:v>
                </c:pt>
                <c:pt idx="98">
                  <c:v>0</c:v>
                </c:pt>
                <c:pt idx="99">
                  <c:v>38</c:v>
                </c:pt>
                <c:pt idx="100">
                  <c:v>0</c:v>
                </c:pt>
                <c:pt idx="101">
                  <c:v>0</c:v>
                </c:pt>
                <c:pt idx="102">
                  <c:v>14</c:v>
                </c:pt>
                <c:pt idx="103">
                  <c:v>0</c:v>
                </c:pt>
                <c:pt idx="104">
                  <c:v>6</c:v>
                </c:pt>
                <c:pt idx="105">
                  <c:v>30</c:v>
                </c:pt>
                <c:pt idx="106">
                  <c:v>6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11</c:v>
                </c:pt>
                <c:pt idx="114">
                  <c:v>0</c:v>
                </c:pt>
                <c:pt idx="115">
                  <c:v>0</c:v>
                </c:pt>
                <c:pt idx="116">
                  <c:v>11</c:v>
                </c:pt>
                <c:pt idx="117">
                  <c:v>6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5.5</c:v>
                </c:pt>
                <c:pt idx="123">
                  <c:v>0</c:v>
                </c:pt>
                <c:pt idx="124">
                  <c:v>0</c:v>
                </c:pt>
                <c:pt idx="125">
                  <c:v>9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3</c:v>
                </c:pt>
                <c:pt idx="131">
                  <c:v>2.5</c:v>
                </c:pt>
                <c:pt idx="132">
                  <c:v>0</c:v>
                </c:pt>
                <c:pt idx="133">
                  <c:v>0</c:v>
                </c:pt>
                <c:pt idx="134">
                  <c:v>14.5</c:v>
                </c:pt>
                <c:pt idx="135">
                  <c:v>0</c:v>
                </c:pt>
                <c:pt idx="136">
                  <c:v>0</c:v>
                </c:pt>
                <c:pt idx="137">
                  <c:v>16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3D-45E9-852C-B3C853296A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2292624"/>
        <c:axId val="532297216"/>
      </c:barChart>
      <c:lineChart>
        <c:grouping val="standard"/>
        <c:varyColors val="0"/>
        <c:ser>
          <c:idx val="1"/>
          <c:order val="1"/>
          <c:tx>
            <c:strRef>
              <c:f>'M''pessoba_WX'!$Q$125</c:f>
              <c:strCache>
                <c:ptCount val="1"/>
                <c:pt idx="0">
                  <c:v>ET0</c:v>
                </c:pt>
              </c:strCache>
            </c:strRef>
          </c:tx>
          <c:spPr>
            <a:ln w="158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cat>
            <c:numRef>
              <c:f>'M''pessoba_WX'!$O$126:$O$324</c:f>
              <c:numCache>
                <c:formatCode>General</c:formatCode>
                <c:ptCount val="199"/>
                <c:pt idx="0">
                  <c:v>121</c:v>
                </c:pt>
                <c:pt idx="1">
                  <c:v>122</c:v>
                </c:pt>
                <c:pt idx="2">
                  <c:v>123</c:v>
                </c:pt>
                <c:pt idx="3">
                  <c:v>124</c:v>
                </c:pt>
                <c:pt idx="4">
                  <c:v>125</c:v>
                </c:pt>
                <c:pt idx="5">
                  <c:v>126</c:v>
                </c:pt>
                <c:pt idx="6">
                  <c:v>127</c:v>
                </c:pt>
                <c:pt idx="7">
                  <c:v>128</c:v>
                </c:pt>
                <c:pt idx="8">
                  <c:v>129</c:v>
                </c:pt>
                <c:pt idx="9">
                  <c:v>130</c:v>
                </c:pt>
                <c:pt idx="10">
                  <c:v>131</c:v>
                </c:pt>
                <c:pt idx="11">
                  <c:v>132</c:v>
                </c:pt>
                <c:pt idx="12">
                  <c:v>133</c:v>
                </c:pt>
                <c:pt idx="13">
                  <c:v>134</c:v>
                </c:pt>
                <c:pt idx="14">
                  <c:v>135</c:v>
                </c:pt>
                <c:pt idx="15">
                  <c:v>136</c:v>
                </c:pt>
                <c:pt idx="16">
                  <c:v>137</c:v>
                </c:pt>
                <c:pt idx="17">
                  <c:v>138</c:v>
                </c:pt>
                <c:pt idx="18">
                  <c:v>139</c:v>
                </c:pt>
                <c:pt idx="19">
                  <c:v>140</c:v>
                </c:pt>
                <c:pt idx="20">
                  <c:v>141</c:v>
                </c:pt>
                <c:pt idx="21">
                  <c:v>142</c:v>
                </c:pt>
                <c:pt idx="22">
                  <c:v>143</c:v>
                </c:pt>
                <c:pt idx="23">
                  <c:v>144</c:v>
                </c:pt>
                <c:pt idx="24">
                  <c:v>145</c:v>
                </c:pt>
                <c:pt idx="25">
                  <c:v>146</c:v>
                </c:pt>
                <c:pt idx="26">
                  <c:v>147</c:v>
                </c:pt>
                <c:pt idx="27">
                  <c:v>148</c:v>
                </c:pt>
                <c:pt idx="28">
                  <c:v>149</c:v>
                </c:pt>
                <c:pt idx="29">
                  <c:v>150</c:v>
                </c:pt>
                <c:pt idx="30">
                  <c:v>151</c:v>
                </c:pt>
                <c:pt idx="31">
                  <c:v>152</c:v>
                </c:pt>
                <c:pt idx="32">
                  <c:v>153</c:v>
                </c:pt>
                <c:pt idx="33">
                  <c:v>154</c:v>
                </c:pt>
                <c:pt idx="34">
                  <c:v>155</c:v>
                </c:pt>
                <c:pt idx="35">
                  <c:v>156</c:v>
                </c:pt>
                <c:pt idx="36">
                  <c:v>157</c:v>
                </c:pt>
                <c:pt idx="37">
                  <c:v>158</c:v>
                </c:pt>
                <c:pt idx="38">
                  <c:v>159</c:v>
                </c:pt>
                <c:pt idx="39">
                  <c:v>160</c:v>
                </c:pt>
                <c:pt idx="40">
                  <c:v>161</c:v>
                </c:pt>
                <c:pt idx="41">
                  <c:v>162</c:v>
                </c:pt>
                <c:pt idx="42">
                  <c:v>163</c:v>
                </c:pt>
                <c:pt idx="43">
                  <c:v>164</c:v>
                </c:pt>
                <c:pt idx="44">
                  <c:v>165</c:v>
                </c:pt>
                <c:pt idx="45">
                  <c:v>166</c:v>
                </c:pt>
                <c:pt idx="46">
                  <c:v>167</c:v>
                </c:pt>
                <c:pt idx="47">
                  <c:v>168</c:v>
                </c:pt>
                <c:pt idx="48">
                  <c:v>169</c:v>
                </c:pt>
                <c:pt idx="49">
                  <c:v>170</c:v>
                </c:pt>
                <c:pt idx="50">
                  <c:v>171</c:v>
                </c:pt>
                <c:pt idx="51">
                  <c:v>172</c:v>
                </c:pt>
                <c:pt idx="52">
                  <c:v>173</c:v>
                </c:pt>
                <c:pt idx="53">
                  <c:v>174</c:v>
                </c:pt>
                <c:pt idx="54">
                  <c:v>175</c:v>
                </c:pt>
                <c:pt idx="55">
                  <c:v>176</c:v>
                </c:pt>
                <c:pt idx="56">
                  <c:v>177</c:v>
                </c:pt>
                <c:pt idx="57">
                  <c:v>178</c:v>
                </c:pt>
                <c:pt idx="58">
                  <c:v>179</c:v>
                </c:pt>
                <c:pt idx="59">
                  <c:v>180</c:v>
                </c:pt>
                <c:pt idx="60">
                  <c:v>181</c:v>
                </c:pt>
                <c:pt idx="61">
                  <c:v>182</c:v>
                </c:pt>
                <c:pt idx="62">
                  <c:v>183</c:v>
                </c:pt>
                <c:pt idx="63">
                  <c:v>184</c:v>
                </c:pt>
                <c:pt idx="64">
                  <c:v>185</c:v>
                </c:pt>
                <c:pt idx="65">
                  <c:v>186</c:v>
                </c:pt>
                <c:pt idx="66">
                  <c:v>187</c:v>
                </c:pt>
                <c:pt idx="67">
                  <c:v>188</c:v>
                </c:pt>
                <c:pt idx="68">
                  <c:v>189</c:v>
                </c:pt>
                <c:pt idx="69">
                  <c:v>190</c:v>
                </c:pt>
                <c:pt idx="70">
                  <c:v>191</c:v>
                </c:pt>
                <c:pt idx="71">
                  <c:v>192</c:v>
                </c:pt>
                <c:pt idx="72">
                  <c:v>193</c:v>
                </c:pt>
                <c:pt idx="73">
                  <c:v>194</c:v>
                </c:pt>
                <c:pt idx="74">
                  <c:v>195</c:v>
                </c:pt>
                <c:pt idx="75">
                  <c:v>196</c:v>
                </c:pt>
                <c:pt idx="76">
                  <c:v>197</c:v>
                </c:pt>
                <c:pt idx="77">
                  <c:v>198</c:v>
                </c:pt>
                <c:pt idx="78">
                  <c:v>199</c:v>
                </c:pt>
                <c:pt idx="79">
                  <c:v>200</c:v>
                </c:pt>
                <c:pt idx="80">
                  <c:v>201</c:v>
                </c:pt>
                <c:pt idx="81">
                  <c:v>202</c:v>
                </c:pt>
                <c:pt idx="82">
                  <c:v>203</c:v>
                </c:pt>
                <c:pt idx="83">
                  <c:v>204</c:v>
                </c:pt>
                <c:pt idx="84">
                  <c:v>205</c:v>
                </c:pt>
                <c:pt idx="85">
                  <c:v>206</c:v>
                </c:pt>
                <c:pt idx="86">
                  <c:v>207</c:v>
                </c:pt>
                <c:pt idx="87">
                  <c:v>208</c:v>
                </c:pt>
                <c:pt idx="88">
                  <c:v>209</c:v>
                </c:pt>
                <c:pt idx="89">
                  <c:v>210</c:v>
                </c:pt>
                <c:pt idx="90">
                  <c:v>211</c:v>
                </c:pt>
                <c:pt idx="91">
                  <c:v>212</c:v>
                </c:pt>
                <c:pt idx="92">
                  <c:v>213</c:v>
                </c:pt>
                <c:pt idx="93">
                  <c:v>214</c:v>
                </c:pt>
                <c:pt idx="94">
                  <c:v>215</c:v>
                </c:pt>
                <c:pt idx="95">
                  <c:v>216</c:v>
                </c:pt>
                <c:pt idx="96">
                  <c:v>217</c:v>
                </c:pt>
                <c:pt idx="97">
                  <c:v>218</c:v>
                </c:pt>
                <c:pt idx="98">
                  <c:v>219</c:v>
                </c:pt>
                <c:pt idx="99">
                  <c:v>220</c:v>
                </c:pt>
                <c:pt idx="100">
                  <c:v>221</c:v>
                </c:pt>
                <c:pt idx="101">
                  <c:v>222</c:v>
                </c:pt>
                <c:pt idx="102">
                  <c:v>223</c:v>
                </c:pt>
                <c:pt idx="103">
                  <c:v>224</c:v>
                </c:pt>
                <c:pt idx="104">
                  <c:v>225</c:v>
                </c:pt>
                <c:pt idx="105">
                  <c:v>226</c:v>
                </c:pt>
                <c:pt idx="106">
                  <c:v>227</c:v>
                </c:pt>
                <c:pt idx="107">
                  <c:v>228</c:v>
                </c:pt>
                <c:pt idx="108">
                  <c:v>229</c:v>
                </c:pt>
                <c:pt idx="109">
                  <c:v>230</c:v>
                </c:pt>
                <c:pt idx="110">
                  <c:v>231</c:v>
                </c:pt>
                <c:pt idx="111">
                  <c:v>232</c:v>
                </c:pt>
                <c:pt idx="112">
                  <c:v>233</c:v>
                </c:pt>
                <c:pt idx="113">
                  <c:v>234</c:v>
                </c:pt>
                <c:pt idx="114">
                  <c:v>235</c:v>
                </c:pt>
                <c:pt idx="115">
                  <c:v>236</c:v>
                </c:pt>
                <c:pt idx="116">
                  <c:v>237</c:v>
                </c:pt>
                <c:pt idx="117">
                  <c:v>238</c:v>
                </c:pt>
                <c:pt idx="118">
                  <c:v>239</c:v>
                </c:pt>
                <c:pt idx="119">
                  <c:v>240</c:v>
                </c:pt>
                <c:pt idx="120">
                  <c:v>241</c:v>
                </c:pt>
                <c:pt idx="121">
                  <c:v>242</c:v>
                </c:pt>
                <c:pt idx="122">
                  <c:v>243</c:v>
                </c:pt>
                <c:pt idx="123">
                  <c:v>244</c:v>
                </c:pt>
                <c:pt idx="124">
                  <c:v>245</c:v>
                </c:pt>
                <c:pt idx="125">
                  <c:v>246</c:v>
                </c:pt>
                <c:pt idx="126">
                  <c:v>247</c:v>
                </c:pt>
                <c:pt idx="127">
                  <c:v>248</c:v>
                </c:pt>
                <c:pt idx="128">
                  <c:v>249</c:v>
                </c:pt>
                <c:pt idx="129">
                  <c:v>250</c:v>
                </c:pt>
                <c:pt idx="130">
                  <c:v>251</c:v>
                </c:pt>
                <c:pt idx="131">
                  <c:v>252</c:v>
                </c:pt>
                <c:pt idx="132">
                  <c:v>253</c:v>
                </c:pt>
                <c:pt idx="133">
                  <c:v>254</c:v>
                </c:pt>
                <c:pt idx="134">
                  <c:v>255</c:v>
                </c:pt>
                <c:pt idx="135">
                  <c:v>256</c:v>
                </c:pt>
                <c:pt idx="136">
                  <c:v>257</c:v>
                </c:pt>
                <c:pt idx="137">
                  <c:v>258</c:v>
                </c:pt>
                <c:pt idx="138">
                  <c:v>259</c:v>
                </c:pt>
                <c:pt idx="139">
                  <c:v>260</c:v>
                </c:pt>
                <c:pt idx="140">
                  <c:v>261</c:v>
                </c:pt>
                <c:pt idx="141">
                  <c:v>262</c:v>
                </c:pt>
                <c:pt idx="142">
                  <c:v>263</c:v>
                </c:pt>
                <c:pt idx="143">
                  <c:v>264</c:v>
                </c:pt>
                <c:pt idx="144">
                  <c:v>265</c:v>
                </c:pt>
                <c:pt idx="145">
                  <c:v>266</c:v>
                </c:pt>
                <c:pt idx="146">
                  <c:v>267</c:v>
                </c:pt>
                <c:pt idx="147">
                  <c:v>268</c:v>
                </c:pt>
                <c:pt idx="148">
                  <c:v>269</c:v>
                </c:pt>
                <c:pt idx="149">
                  <c:v>270</c:v>
                </c:pt>
                <c:pt idx="150">
                  <c:v>271</c:v>
                </c:pt>
                <c:pt idx="151">
                  <c:v>272</c:v>
                </c:pt>
                <c:pt idx="152">
                  <c:v>273</c:v>
                </c:pt>
                <c:pt idx="153">
                  <c:v>274</c:v>
                </c:pt>
                <c:pt idx="154">
                  <c:v>275</c:v>
                </c:pt>
                <c:pt idx="155">
                  <c:v>276</c:v>
                </c:pt>
                <c:pt idx="156">
                  <c:v>277</c:v>
                </c:pt>
                <c:pt idx="157">
                  <c:v>278</c:v>
                </c:pt>
                <c:pt idx="158">
                  <c:v>279</c:v>
                </c:pt>
                <c:pt idx="159">
                  <c:v>280</c:v>
                </c:pt>
                <c:pt idx="160">
                  <c:v>281</c:v>
                </c:pt>
                <c:pt idx="161">
                  <c:v>282</c:v>
                </c:pt>
                <c:pt idx="162">
                  <c:v>283</c:v>
                </c:pt>
                <c:pt idx="163">
                  <c:v>284</c:v>
                </c:pt>
                <c:pt idx="164">
                  <c:v>285</c:v>
                </c:pt>
                <c:pt idx="165">
                  <c:v>286</c:v>
                </c:pt>
                <c:pt idx="166">
                  <c:v>287</c:v>
                </c:pt>
                <c:pt idx="167">
                  <c:v>288</c:v>
                </c:pt>
                <c:pt idx="168">
                  <c:v>289</c:v>
                </c:pt>
                <c:pt idx="169">
                  <c:v>290</c:v>
                </c:pt>
                <c:pt idx="170">
                  <c:v>291</c:v>
                </c:pt>
                <c:pt idx="171">
                  <c:v>292</c:v>
                </c:pt>
                <c:pt idx="172">
                  <c:v>293</c:v>
                </c:pt>
                <c:pt idx="173">
                  <c:v>294</c:v>
                </c:pt>
                <c:pt idx="174">
                  <c:v>295</c:v>
                </c:pt>
                <c:pt idx="175">
                  <c:v>296</c:v>
                </c:pt>
                <c:pt idx="176">
                  <c:v>297</c:v>
                </c:pt>
                <c:pt idx="177">
                  <c:v>298</c:v>
                </c:pt>
                <c:pt idx="178">
                  <c:v>299</c:v>
                </c:pt>
                <c:pt idx="179">
                  <c:v>300</c:v>
                </c:pt>
                <c:pt idx="180">
                  <c:v>301</c:v>
                </c:pt>
                <c:pt idx="181">
                  <c:v>302</c:v>
                </c:pt>
                <c:pt idx="182">
                  <c:v>303</c:v>
                </c:pt>
                <c:pt idx="183">
                  <c:v>304</c:v>
                </c:pt>
                <c:pt idx="184">
                  <c:v>305</c:v>
                </c:pt>
                <c:pt idx="185">
                  <c:v>306</c:v>
                </c:pt>
                <c:pt idx="186">
                  <c:v>307</c:v>
                </c:pt>
                <c:pt idx="187">
                  <c:v>308</c:v>
                </c:pt>
                <c:pt idx="188">
                  <c:v>309</c:v>
                </c:pt>
                <c:pt idx="189">
                  <c:v>310</c:v>
                </c:pt>
                <c:pt idx="190">
                  <c:v>311</c:v>
                </c:pt>
                <c:pt idx="191">
                  <c:v>312</c:v>
                </c:pt>
                <c:pt idx="192">
                  <c:v>313</c:v>
                </c:pt>
                <c:pt idx="193">
                  <c:v>314</c:v>
                </c:pt>
                <c:pt idx="194">
                  <c:v>315</c:v>
                </c:pt>
                <c:pt idx="195">
                  <c:v>316</c:v>
                </c:pt>
                <c:pt idx="196">
                  <c:v>317</c:v>
                </c:pt>
                <c:pt idx="197">
                  <c:v>318</c:v>
                </c:pt>
                <c:pt idx="198">
                  <c:v>319</c:v>
                </c:pt>
              </c:numCache>
            </c:numRef>
          </c:cat>
          <c:val>
            <c:numRef>
              <c:f>'M''pessoba_WX'!$Q$126:$Q$324</c:f>
              <c:numCache>
                <c:formatCode>General</c:formatCode>
                <c:ptCount val="199"/>
                <c:pt idx="0">
                  <c:v>6.1</c:v>
                </c:pt>
                <c:pt idx="1">
                  <c:v>6.5</c:v>
                </c:pt>
                <c:pt idx="2">
                  <c:v>6</c:v>
                </c:pt>
                <c:pt idx="3">
                  <c:v>6.1</c:v>
                </c:pt>
                <c:pt idx="4">
                  <c:v>6.5</c:v>
                </c:pt>
                <c:pt idx="5">
                  <c:v>6.5</c:v>
                </c:pt>
                <c:pt idx="6">
                  <c:v>6.8</c:v>
                </c:pt>
                <c:pt idx="7">
                  <c:v>6.9</c:v>
                </c:pt>
                <c:pt idx="8">
                  <c:v>6.9</c:v>
                </c:pt>
                <c:pt idx="9">
                  <c:v>6.7</c:v>
                </c:pt>
                <c:pt idx="10">
                  <c:v>6.6</c:v>
                </c:pt>
                <c:pt idx="11">
                  <c:v>6.8</c:v>
                </c:pt>
                <c:pt idx="12">
                  <c:v>6.7</c:v>
                </c:pt>
                <c:pt idx="13">
                  <c:v>4.9000000000000004</c:v>
                </c:pt>
                <c:pt idx="14">
                  <c:v>6.1</c:v>
                </c:pt>
                <c:pt idx="15">
                  <c:v>6.6</c:v>
                </c:pt>
                <c:pt idx="16">
                  <c:v>5.4</c:v>
                </c:pt>
                <c:pt idx="17">
                  <c:v>5.5</c:v>
                </c:pt>
                <c:pt idx="18">
                  <c:v>6.2</c:v>
                </c:pt>
                <c:pt idx="19">
                  <c:v>5.9</c:v>
                </c:pt>
                <c:pt idx="20">
                  <c:v>6</c:v>
                </c:pt>
                <c:pt idx="21">
                  <c:v>6.4</c:v>
                </c:pt>
                <c:pt idx="22">
                  <c:v>6.5</c:v>
                </c:pt>
                <c:pt idx="23">
                  <c:v>2.4</c:v>
                </c:pt>
                <c:pt idx="24">
                  <c:v>6.4</c:v>
                </c:pt>
                <c:pt idx="25">
                  <c:v>6.4</c:v>
                </c:pt>
                <c:pt idx="26">
                  <c:v>4.2</c:v>
                </c:pt>
                <c:pt idx="27">
                  <c:v>5.0999999999999996</c:v>
                </c:pt>
                <c:pt idx="28">
                  <c:v>5.8</c:v>
                </c:pt>
                <c:pt idx="29">
                  <c:v>6</c:v>
                </c:pt>
                <c:pt idx="30">
                  <c:v>6.2</c:v>
                </c:pt>
                <c:pt idx="31">
                  <c:v>6.3</c:v>
                </c:pt>
                <c:pt idx="32">
                  <c:v>6.4</c:v>
                </c:pt>
                <c:pt idx="33">
                  <c:v>5.8</c:v>
                </c:pt>
                <c:pt idx="34">
                  <c:v>6.1</c:v>
                </c:pt>
                <c:pt idx="35">
                  <c:v>6.3</c:v>
                </c:pt>
                <c:pt idx="36">
                  <c:v>4.7</c:v>
                </c:pt>
                <c:pt idx="37">
                  <c:v>5.7</c:v>
                </c:pt>
                <c:pt idx="38">
                  <c:v>6.4</c:v>
                </c:pt>
                <c:pt idx="39">
                  <c:v>6.3</c:v>
                </c:pt>
                <c:pt idx="40">
                  <c:v>6.1</c:v>
                </c:pt>
                <c:pt idx="41">
                  <c:v>4.2</c:v>
                </c:pt>
                <c:pt idx="42">
                  <c:v>5.7</c:v>
                </c:pt>
                <c:pt idx="43">
                  <c:v>6.3</c:v>
                </c:pt>
                <c:pt idx="44">
                  <c:v>4.9000000000000004</c:v>
                </c:pt>
                <c:pt idx="45">
                  <c:v>6.2</c:v>
                </c:pt>
                <c:pt idx="46">
                  <c:v>5.8</c:v>
                </c:pt>
                <c:pt idx="47">
                  <c:v>5.9</c:v>
                </c:pt>
                <c:pt idx="48">
                  <c:v>5.4</c:v>
                </c:pt>
                <c:pt idx="49">
                  <c:v>6.4</c:v>
                </c:pt>
                <c:pt idx="50">
                  <c:v>4.8</c:v>
                </c:pt>
                <c:pt idx="51">
                  <c:v>4.5</c:v>
                </c:pt>
                <c:pt idx="52">
                  <c:v>5.7</c:v>
                </c:pt>
                <c:pt idx="53">
                  <c:v>6.3</c:v>
                </c:pt>
                <c:pt idx="54">
                  <c:v>4.5999999999999996</c:v>
                </c:pt>
                <c:pt idx="55">
                  <c:v>5</c:v>
                </c:pt>
                <c:pt idx="56">
                  <c:v>5.0999999999999996</c:v>
                </c:pt>
                <c:pt idx="57">
                  <c:v>5.8</c:v>
                </c:pt>
                <c:pt idx="58">
                  <c:v>5</c:v>
                </c:pt>
                <c:pt idx="59">
                  <c:v>5.8</c:v>
                </c:pt>
                <c:pt idx="60">
                  <c:v>5.9</c:v>
                </c:pt>
                <c:pt idx="61">
                  <c:v>6</c:v>
                </c:pt>
                <c:pt idx="62">
                  <c:v>4.4000000000000004</c:v>
                </c:pt>
                <c:pt idx="63">
                  <c:v>5.8</c:v>
                </c:pt>
                <c:pt idx="64">
                  <c:v>5.3</c:v>
                </c:pt>
                <c:pt idx="65">
                  <c:v>4.7</c:v>
                </c:pt>
                <c:pt idx="66">
                  <c:v>5.0999999999999996</c:v>
                </c:pt>
                <c:pt idx="67">
                  <c:v>5.2</c:v>
                </c:pt>
                <c:pt idx="68">
                  <c:v>5.7</c:v>
                </c:pt>
                <c:pt idx="69">
                  <c:v>5.4</c:v>
                </c:pt>
                <c:pt idx="70">
                  <c:v>4.5999999999999996</c:v>
                </c:pt>
                <c:pt idx="71">
                  <c:v>4.2</c:v>
                </c:pt>
                <c:pt idx="72">
                  <c:v>4.5999999999999996</c:v>
                </c:pt>
                <c:pt idx="73">
                  <c:v>5.2</c:v>
                </c:pt>
                <c:pt idx="74">
                  <c:v>3.1</c:v>
                </c:pt>
                <c:pt idx="75">
                  <c:v>5.5</c:v>
                </c:pt>
                <c:pt idx="76">
                  <c:v>3.8</c:v>
                </c:pt>
                <c:pt idx="77">
                  <c:v>5.7</c:v>
                </c:pt>
                <c:pt idx="78">
                  <c:v>5.4</c:v>
                </c:pt>
                <c:pt idx="79">
                  <c:v>5</c:v>
                </c:pt>
                <c:pt idx="80">
                  <c:v>3.1</c:v>
                </c:pt>
                <c:pt idx="81">
                  <c:v>5.3</c:v>
                </c:pt>
                <c:pt idx="82">
                  <c:v>4.9000000000000004</c:v>
                </c:pt>
                <c:pt idx="83">
                  <c:v>3.2</c:v>
                </c:pt>
                <c:pt idx="84">
                  <c:v>5.7</c:v>
                </c:pt>
                <c:pt idx="85">
                  <c:v>5.8</c:v>
                </c:pt>
                <c:pt idx="86">
                  <c:v>4.4000000000000004</c:v>
                </c:pt>
                <c:pt idx="87">
                  <c:v>5.4</c:v>
                </c:pt>
                <c:pt idx="88">
                  <c:v>5.6</c:v>
                </c:pt>
                <c:pt idx="89">
                  <c:v>5</c:v>
                </c:pt>
                <c:pt idx="90">
                  <c:v>5.4</c:v>
                </c:pt>
                <c:pt idx="91">
                  <c:v>3</c:v>
                </c:pt>
                <c:pt idx="92">
                  <c:v>5.6</c:v>
                </c:pt>
                <c:pt idx="93">
                  <c:v>4.3</c:v>
                </c:pt>
                <c:pt idx="94">
                  <c:v>5</c:v>
                </c:pt>
                <c:pt idx="95">
                  <c:v>5</c:v>
                </c:pt>
                <c:pt idx="96">
                  <c:v>4.3</c:v>
                </c:pt>
                <c:pt idx="97">
                  <c:v>4</c:v>
                </c:pt>
                <c:pt idx="98">
                  <c:v>5.0999999999999996</c:v>
                </c:pt>
                <c:pt idx="99">
                  <c:v>3.1</c:v>
                </c:pt>
                <c:pt idx="100">
                  <c:v>4.2</c:v>
                </c:pt>
                <c:pt idx="101">
                  <c:v>5.0999999999999996</c:v>
                </c:pt>
                <c:pt idx="102">
                  <c:v>3.5</c:v>
                </c:pt>
                <c:pt idx="103">
                  <c:v>5.4</c:v>
                </c:pt>
                <c:pt idx="104">
                  <c:v>3.8</c:v>
                </c:pt>
                <c:pt idx="105">
                  <c:v>5.6</c:v>
                </c:pt>
                <c:pt idx="106">
                  <c:v>3</c:v>
                </c:pt>
                <c:pt idx="107">
                  <c:v>5.0999999999999996</c:v>
                </c:pt>
                <c:pt idx="108">
                  <c:v>5.3</c:v>
                </c:pt>
                <c:pt idx="109">
                  <c:v>3.8</c:v>
                </c:pt>
                <c:pt idx="110">
                  <c:v>5.2</c:v>
                </c:pt>
                <c:pt idx="111">
                  <c:v>5.3</c:v>
                </c:pt>
                <c:pt idx="112">
                  <c:v>4</c:v>
                </c:pt>
                <c:pt idx="113">
                  <c:v>3.5</c:v>
                </c:pt>
                <c:pt idx="114">
                  <c:v>4.7</c:v>
                </c:pt>
                <c:pt idx="115">
                  <c:v>4.4000000000000004</c:v>
                </c:pt>
                <c:pt idx="116">
                  <c:v>3.7</c:v>
                </c:pt>
                <c:pt idx="117">
                  <c:v>4.7</c:v>
                </c:pt>
                <c:pt idx="118">
                  <c:v>4.3</c:v>
                </c:pt>
                <c:pt idx="119">
                  <c:v>4.5999999999999996</c:v>
                </c:pt>
                <c:pt idx="120">
                  <c:v>5.6</c:v>
                </c:pt>
                <c:pt idx="121">
                  <c:v>4.5</c:v>
                </c:pt>
                <c:pt idx="122">
                  <c:v>2.5</c:v>
                </c:pt>
                <c:pt idx="123">
                  <c:v>4</c:v>
                </c:pt>
                <c:pt idx="124">
                  <c:v>4</c:v>
                </c:pt>
                <c:pt idx="125">
                  <c:v>5.2</c:v>
                </c:pt>
                <c:pt idx="126">
                  <c:v>4.8</c:v>
                </c:pt>
                <c:pt idx="127">
                  <c:v>5.7</c:v>
                </c:pt>
                <c:pt idx="128">
                  <c:v>5.7</c:v>
                </c:pt>
                <c:pt idx="129">
                  <c:v>5.3</c:v>
                </c:pt>
                <c:pt idx="130">
                  <c:v>5</c:v>
                </c:pt>
                <c:pt idx="131">
                  <c:v>5.3</c:v>
                </c:pt>
                <c:pt idx="132">
                  <c:v>5</c:v>
                </c:pt>
                <c:pt idx="133">
                  <c:v>5.4</c:v>
                </c:pt>
                <c:pt idx="134">
                  <c:v>5.4</c:v>
                </c:pt>
                <c:pt idx="135">
                  <c:v>5.6</c:v>
                </c:pt>
                <c:pt idx="136">
                  <c:v>5.3</c:v>
                </c:pt>
                <c:pt idx="137">
                  <c:v>5.3</c:v>
                </c:pt>
                <c:pt idx="138">
                  <c:v>4.9000000000000004</c:v>
                </c:pt>
                <c:pt idx="139">
                  <c:v>3.8</c:v>
                </c:pt>
                <c:pt idx="140">
                  <c:v>5.0999999999999996</c:v>
                </c:pt>
                <c:pt idx="141">
                  <c:v>5.6</c:v>
                </c:pt>
                <c:pt idx="142">
                  <c:v>5.0999999999999996</c:v>
                </c:pt>
                <c:pt idx="143">
                  <c:v>4.4000000000000004</c:v>
                </c:pt>
                <c:pt idx="144">
                  <c:v>4.9000000000000004</c:v>
                </c:pt>
                <c:pt idx="145">
                  <c:v>4.3</c:v>
                </c:pt>
                <c:pt idx="146">
                  <c:v>5.2</c:v>
                </c:pt>
                <c:pt idx="147">
                  <c:v>5.4</c:v>
                </c:pt>
                <c:pt idx="148">
                  <c:v>5.6</c:v>
                </c:pt>
                <c:pt idx="149">
                  <c:v>5</c:v>
                </c:pt>
                <c:pt idx="150">
                  <c:v>5.7</c:v>
                </c:pt>
                <c:pt idx="151">
                  <c:v>5.2</c:v>
                </c:pt>
                <c:pt idx="152">
                  <c:v>5.4</c:v>
                </c:pt>
                <c:pt idx="153">
                  <c:v>5.8</c:v>
                </c:pt>
                <c:pt idx="154">
                  <c:v>5.0999999999999996</c:v>
                </c:pt>
                <c:pt idx="155">
                  <c:v>4.3</c:v>
                </c:pt>
                <c:pt idx="156">
                  <c:v>5.4</c:v>
                </c:pt>
                <c:pt idx="157">
                  <c:v>5.6</c:v>
                </c:pt>
                <c:pt idx="158">
                  <c:v>5.3</c:v>
                </c:pt>
                <c:pt idx="159">
                  <c:v>5.3</c:v>
                </c:pt>
                <c:pt idx="160">
                  <c:v>5</c:v>
                </c:pt>
                <c:pt idx="161">
                  <c:v>4.9000000000000004</c:v>
                </c:pt>
                <c:pt idx="162">
                  <c:v>5.8</c:v>
                </c:pt>
                <c:pt idx="163">
                  <c:v>5.7</c:v>
                </c:pt>
                <c:pt idx="164">
                  <c:v>5.7</c:v>
                </c:pt>
                <c:pt idx="165">
                  <c:v>5.8</c:v>
                </c:pt>
                <c:pt idx="166">
                  <c:v>5.3</c:v>
                </c:pt>
                <c:pt idx="167">
                  <c:v>5.6</c:v>
                </c:pt>
                <c:pt idx="168">
                  <c:v>5.6</c:v>
                </c:pt>
                <c:pt idx="169">
                  <c:v>5.6</c:v>
                </c:pt>
                <c:pt idx="170">
                  <c:v>5.8</c:v>
                </c:pt>
                <c:pt idx="171">
                  <c:v>5.9</c:v>
                </c:pt>
                <c:pt idx="172">
                  <c:v>5.8</c:v>
                </c:pt>
                <c:pt idx="173">
                  <c:v>5.9</c:v>
                </c:pt>
                <c:pt idx="174">
                  <c:v>5.9</c:v>
                </c:pt>
                <c:pt idx="175">
                  <c:v>5.6</c:v>
                </c:pt>
                <c:pt idx="176">
                  <c:v>5.9</c:v>
                </c:pt>
                <c:pt idx="177">
                  <c:v>5.7</c:v>
                </c:pt>
                <c:pt idx="178">
                  <c:v>5.2</c:v>
                </c:pt>
                <c:pt idx="179">
                  <c:v>5.6</c:v>
                </c:pt>
                <c:pt idx="180">
                  <c:v>5.7</c:v>
                </c:pt>
                <c:pt idx="181">
                  <c:v>5.8</c:v>
                </c:pt>
                <c:pt idx="182">
                  <c:v>5.7</c:v>
                </c:pt>
                <c:pt idx="183">
                  <c:v>5.6</c:v>
                </c:pt>
                <c:pt idx="184">
                  <c:v>5.6</c:v>
                </c:pt>
                <c:pt idx="185">
                  <c:v>5.4</c:v>
                </c:pt>
                <c:pt idx="186">
                  <c:v>5.6</c:v>
                </c:pt>
                <c:pt idx="187">
                  <c:v>5.8</c:v>
                </c:pt>
                <c:pt idx="188">
                  <c:v>4.8</c:v>
                </c:pt>
                <c:pt idx="189">
                  <c:v>5.6</c:v>
                </c:pt>
                <c:pt idx="190">
                  <c:v>5.4</c:v>
                </c:pt>
                <c:pt idx="191">
                  <c:v>5.5</c:v>
                </c:pt>
                <c:pt idx="192">
                  <c:v>5.8</c:v>
                </c:pt>
                <c:pt idx="193">
                  <c:v>5.7</c:v>
                </c:pt>
                <c:pt idx="194">
                  <c:v>5.7</c:v>
                </c:pt>
                <c:pt idx="195">
                  <c:v>5.5</c:v>
                </c:pt>
                <c:pt idx="196">
                  <c:v>5.4</c:v>
                </c:pt>
                <c:pt idx="197">
                  <c:v>5.5</c:v>
                </c:pt>
                <c:pt idx="198">
                  <c:v>5.3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63D-45E9-852C-B3C853296A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38529392"/>
        <c:axId val="538529064"/>
      </c:lineChart>
      <c:catAx>
        <c:axId val="53229262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>
                    <a:solidFill>
                      <a:sysClr val="windowText" lastClr="000000"/>
                    </a:solidFill>
                  </a:rPr>
                  <a:t>Julian day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2297216"/>
        <c:crosses val="autoZero"/>
        <c:auto val="1"/>
        <c:lblAlgn val="ctr"/>
        <c:lblOffset val="100"/>
        <c:noMultiLvlLbl val="0"/>
      </c:catAx>
      <c:valAx>
        <c:axId val="532297216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>
                    <a:solidFill>
                      <a:sysClr val="windowText" lastClr="000000"/>
                    </a:solidFill>
                  </a:rPr>
                  <a:t>Rainfall(mm)</a:t>
                </a:r>
              </a:p>
            </c:rich>
          </c:tx>
          <c:layout>
            <c:manualLayout>
              <c:xMode val="edge"/>
              <c:yMode val="edge"/>
              <c:x val="1.1689349016558116E-2"/>
              <c:y val="0.357193581934333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2292624"/>
        <c:crosses val="autoZero"/>
        <c:crossBetween val="between"/>
        <c:majorUnit val="20"/>
      </c:valAx>
      <c:valAx>
        <c:axId val="538529064"/>
        <c:scaling>
          <c:orientation val="minMax"/>
          <c:max val="1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>
                    <a:solidFill>
                      <a:sysClr val="windowText" lastClr="000000"/>
                    </a:solidFill>
                  </a:rPr>
                  <a:t>Daily Evapotraspiration(mm)</a:t>
                </a:r>
              </a:p>
            </c:rich>
          </c:tx>
          <c:layout>
            <c:manualLayout>
              <c:xMode val="edge"/>
              <c:yMode val="edge"/>
              <c:x val="0.95868600285723793"/>
              <c:y val="0.2279205665329569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8529392"/>
        <c:crosses val="max"/>
        <c:crossBetween val="between"/>
        <c:majorUnit val="2"/>
      </c:valAx>
      <c:catAx>
        <c:axId val="5385293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38529064"/>
        <c:crosses val="autoZero"/>
        <c:auto val="1"/>
        <c:lblAlgn val="ctr"/>
        <c:lblOffset val="100"/>
        <c:noMultiLvlLbl val="0"/>
      </c:catAx>
      <c:spPr>
        <a:noFill/>
        <a:ln>
          <a:solidFill>
            <a:schemeClr val="tx1"/>
          </a:solidFill>
        </a:ln>
        <a:effectLst/>
      </c:spPr>
    </c:plotArea>
    <c:legend>
      <c:legendPos val="b"/>
      <c:layout>
        <c:manualLayout>
          <c:xMode val="edge"/>
          <c:yMode val="edge"/>
          <c:x val="0.35691916010498687"/>
          <c:y val="0.93179500763258727"/>
          <c:w val="0.33949518810148732"/>
          <c:h val="6.423665791776027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userShapes r:id="rId5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IN" dirty="0"/>
              <a:t>Grain yield (Kg/ha)</a:t>
            </a:r>
          </a:p>
        </c:rich>
      </c:tx>
      <c:layout>
        <c:manualLayout>
          <c:xMode val="edge"/>
          <c:yMode val="edge"/>
          <c:x val="0.38873983739837398"/>
          <c:y val="3.459119496855345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Sheet5!$X$2</c:f>
              <c:strCache>
                <c:ptCount val="1"/>
                <c:pt idx="0">
                  <c:v>Gryield_DAP+Uree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Sheet5!$W$3:$W$6</c:f>
              <c:strCache>
                <c:ptCount val="4"/>
                <c:pt idx="0">
                  <c:v>Locale</c:v>
                </c:pt>
                <c:pt idx="1">
                  <c:v>Peke</c:v>
                </c:pt>
                <c:pt idx="2">
                  <c:v>Soubatimi</c:v>
                </c:pt>
                <c:pt idx="3">
                  <c:v>Tiandougoucoura</c:v>
                </c:pt>
              </c:strCache>
            </c:strRef>
          </c:cat>
          <c:val>
            <c:numRef>
              <c:f>Sheet5!$X$3:$X$6</c:f>
              <c:numCache>
                <c:formatCode>0</c:formatCode>
                <c:ptCount val="4"/>
                <c:pt idx="0">
                  <c:v>570.75757575757575</c:v>
                </c:pt>
                <c:pt idx="1">
                  <c:v>1219.9652777777778</c:v>
                </c:pt>
                <c:pt idx="2">
                  <c:v>1093.1597222222222</c:v>
                </c:pt>
                <c:pt idx="3">
                  <c:v>911.00694444444446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92-4918-962E-ABA64C7C0EBA}"/>
            </c:ext>
          </c:extLst>
        </c:ser>
        <c:ser>
          <c:idx val="1"/>
          <c:order val="1"/>
          <c:tx>
            <c:strRef>
              <c:f>Sheet5!$Y$2</c:f>
              <c:strCache>
                <c:ptCount val="1"/>
                <c:pt idx="0">
                  <c:v>Gryield_FO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Sheet5!$W$3:$W$6</c:f>
              <c:strCache>
                <c:ptCount val="4"/>
                <c:pt idx="0">
                  <c:v>Locale</c:v>
                </c:pt>
                <c:pt idx="1">
                  <c:v>Peke</c:v>
                </c:pt>
                <c:pt idx="2">
                  <c:v>Soubatimi</c:v>
                </c:pt>
                <c:pt idx="3">
                  <c:v>Tiandougoucoura</c:v>
                </c:pt>
              </c:strCache>
            </c:strRef>
          </c:cat>
          <c:val>
            <c:numRef>
              <c:f>Sheet5!$Y$3:$Y$6</c:f>
              <c:numCache>
                <c:formatCode>0</c:formatCode>
                <c:ptCount val="4"/>
                <c:pt idx="0">
                  <c:v>537.87878787878799</c:v>
                </c:pt>
                <c:pt idx="1">
                  <c:v>715.50595238095252</c:v>
                </c:pt>
                <c:pt idx="2">
                  <c:v>608.33333333333326</c:v>
                </c:pt>
                <c:pt idx="3">
                  <c:v>733.51190476190493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692-4918-962E-ABA64C7C0EBA}"/>
            </c:ext>
          </c:extLst>
        </c:ser>
        <c:ser>
          <c:idx val="2"/>
          <c:order val="2"/>
          <c:tx>
            <c:strRef>
              <c:f>Sheet5!$Z$2</c:f>
              <c:strCache>
                <c:ptCount val="1"/>
                <c:pt idx="0">
                  <c:v>GrYield_SE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Sheet5!$W$3:$W$6</c:f>
              <c:strCache>
                <c:ptCount val="4"/>
                <c:pt idx="0">
                  <c:v>Locale</c:v>
                </c:pt>
                <c:pt idx="1">
                  <c:v>Peke</c:v>
                </c:pt>
                <c:pt idx="2">
                  <c:v>Soubatimi</c:v>
                </c:pt>
                <c:pt idx="3">
                  <c:v>Tiandougoucoura</c:v>
                </c:pt>
              </c:strCache>
            </c:strRef>
          </c:cat>
          <c:val>
            <c:numRef>
              <c:f>Sheet5!$Z$3:$Z$6</c:f>
              <c:numCache>
                <c:formatCode>0</c:formatCode>
                <c:ptCount val="4"/>
                <c:pt idx="0">
                  <c:v>686.28787878787875</c:v>
                </c:pt>
                <c:pt idx="1">
                  <c:v>871.44230769230774</c:v>
                </c:pt>
                <c:pt idx="2">
                  <c:v>645.38461538461536</c:v>
                </c:pt>
                <c:pt idx="3">
                  <c:v>836.13095238095229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692-4918-962E-ABA64C7C0E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32483392"/>
        <c:axId val="1532491296"/>
      </c:barChart>
      <c:catAx>
        <c:axId val="1532483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32491296"/>
        <c:crosses val="autoZero"/>
        <c:auto val="1"/>
        <c:lblAlgn val="ctr"/>
        <c:lblOffset val="100"/>
        <c:noMultiLvlLbl val="0"/>
      </c:catAx>
      <c:valAx>
        <c:axId val="1532491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IN"/>
                  <a:t>Kg/ha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32483392"/>
        <c:crosses val="autoZero"/>
        <c:crossBetween val="between"/>
        <c:majorUnit val="10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IN"/>
              <a:t>Dry Biomass yield (t/ha)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Sheet5!$AA$2</c:f>
              <c:strCache>
                <c:ptCount val="1"/>
                <c:pt idx="0">
                  <c:v>DryBioYield_DAP+Uree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Sheet5!$W$3:$W$6</c:f>
              <c:strCache>
                <c:ptCount val="4"/>
                <c:pt idx="0">
                  <c:v>Locale</c:v>
                </c:pt>
                <c:pt idx="1">
                  <c:v>Peke</c:v>
                </c:pt>
                <c:pt idx="2">
                  <c:v>Soubatimi</c:v>
                </c:pt>
                <c:pt idx="3">
                  <c:v>Tiandougoucoura</c:v>
                </c:pt>
              </c:strCache>
            </c:strRef>
          </c:cat>
          <c:val>
            <c:numRef>
              <c:f>Sheet5!$AA$3:$AA$6</c:f>
              <c:numCache>
                <c:formatCode>0.0</c:formatCode>
                <c:ptCount val="4"/>
                <c:pt idx="0">
                  <c:v>7.320756949566098</c:v>
                </c:pt>
                <c:pt idx="1">
                  <c:v>8.1487881927453376</c:v>
                </c:pt>
                <c:pt idx="2">
                  <c:v>8.4376425222292006</c:v>
                </c:pt>
                <c:pt idx="3">
                  <c:v>8.304438117211939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B3-4689-9A9D-9ED8568E4987}"/>
            </c:ext>
          </c:extLst>
        </c:ser>
        <c:ser>
          <c:idx val="1"/>
          <c:order val="1"/>
          <c:tx>
            <c:strRef>
              <c:f>Sheet5!$AB$2</c:f>
              <c:strCache>
                <c:ptCount val="1"/>
                <c:pt idx="0">
                  <c:v>DryBioYield_FO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Sheet5!$W$3:$W$6</c:f>
              <c:strCache>
                <c:ptCount val="4"/>
                <c:pt idx="0">
                  <c:v>Locale</c:v>
                </c:pt>
                <c:pt idx="1">
                  <c:v>Peke</c:v>
                </c:pt>
                <c:pt idx="2">
                  <c:v>Soubatimi</c:v>
                </c:pt>
                <c:pt idx="3">
                  <c:v>Tiandougoucoura</c:v>
                </c:pt>
              </c:strCache>
            </c:strRef>
          </c:cat>
          <c:val>
            <c:numRef>
              <c:f>Sheet5!$AB$3:$AB$6</c:f>
              <c:numCache>
                <c:formatCode>0.0</c:formatCode>
                <c:ptCount val="4"/>
                <c:pt idx="0">
                  <c:v>5.7464738894411198</c:v>
                </c:pt>
                <c:pt idx="1">
                  <c:v>7.0358158095320036</c:v>
                </c:pt>
                <c:pt idx="2">
                  <c:v>6.0734189103727427</c:v>
                </c:pt>
                <c:pt idx="3">
                  <c:v>5.9049209022190441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BB3-4689-9A9D-9ED8568E4987}"/>
            </c:ext>
          </c:extLst>
        </c:ser>
        <c:ser>
          <c:idx val="2"/>
          <c:order val="2"/>
          <c:tx>
            <c:strRef>
              <c:f>Sheet5!$AC$2</c:f>
              <c:strCache>
                <c:ptCount val="1"/>
                <c:pt idx="0">
                  <c:v>DryBioYield_SE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Sheet5!$W$3:$W$6</c:f>
              <c:strCache>
                <c:ptCount val="4"/>
                <c:pt idx="0">
                  <c:v>Locale</c:v>
                </c:pt>
                <c:pt idx="1">
                  <c:v>Peke</c:v>
                </c:pt>
                <c:pt idx="2">
                  <c:v>Soubatimi</c:v>
                </c:pt>
                <c:pt idx="3">
                  <c:v>Tiandougoucoura</c:v>
                </c:pt>
              </c:strCache>
            </c:strRef>
          </c:cat>
          <c:val>
            <c:numRef>
              <c:f>Sheet5!$AC$3:$AC$6</c:f>
              <c:numCache>
                <c:formatCode>0.0</c:formatCode>
                <c:ptCount val="4"/>
                <c:pt idx="0">
                  <c:v>5.6856908966640685</c:v>
                </c:pt>
                <c:pt idx="1">
                  <c:v>7.6686947828333896</c:v>
                </c:pt>
                <c:pt idx="2">
                  <c:v>6.2088018182738356</c:v>
                </c:pt>
                <c:pt idx="3">
                  <c:v>5.2005765838413618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BB3-4689-9A9D-9ED8568E49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6425376"/>
        <c:axId val="306414560"/>
      </c:barChart>
      <c:catAx>
        <c:axId val="306425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414560"/>
        <c:crosses val="autoZero"/>
        <c:auto val="1"/>
        <c:lblAlgn val="ctr"/>
        <c:lblOffset val="100"/>
        <c:noMultiLvlLbl val="0"/>
      </c:catAx>
      <c:valAx>
        <c:axId val="306414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IN"/>
                  <a:t>t/ha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425376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>
                <a:solidFill>
                  <a:sysClr val="windowText" lastClr="000000"/>
                </a:solidFill>
              </a:rPr>
              <a:t>2018-Koutiala</a:t>
            </a:r>
          </a:p>
        </c:rich>
      </c:tx>
      <c:layout>
        <c:manualLayout>
          <c:xMode val="edge"/>
          <c:yMode val="edge"/>
          <c:x val="0.3820068241469816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146981627296589"/>
          <c:y val="7.4490740740740746E-2"/>
          <c:w val="0.806949256342957"/>
          <c:h val="0.707479091586128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'M''pessoba_WX'!$R$125</c:f>
              <c:strCache>
                <c:ptCount val="1"/>
                <c:pt idx="0">
                  <c:v>Rainfall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  <a:effectLst/>
          </c:spPr>
          <c:invertIfNegative val="0"/>
          <c:cat>
            <c:numRef>
              <c:f>'M''pessoba_WX'!$O$126:$O$324</c:f>
              <c:numCache>
                <c:formatCode>General</c:formatCode>
                <c:ptCount val="199"/>
                <c:pt idx="0">
                  <c:v>121</c:v>
                </c:pt>
                <c:pt idx="1">
                  <c:v>122</c:v>
                </c:pt>
                <c:pt idx="2">
                  <c:v>123</c:v>
                </c:pt>
                <c:pt idx="3">
                  <c:v>124</c:v>
                </c:pt>
                <c:pt idx="4">
                  <c:v>125</c:v>
                </c:pt>
                <c:pt idx="5">
                  <c:v>126</c:v>
                </c:pt>
                <c:pt idx="6">
                  <c:v>127</c:v>
                </c:pt>
                <c:pt idx="7">
                  <c:v>128</c:v>
                </c:pt>
                <c:pt idx="8">
                  <c:v>129</c:v>
                </c:pt>
                <c:pt idx="9">
                  <c:v>130</c:v>
                </c:pt>
                <c:pt idx="10">
                  <c:v>131</c:v>
                </c:pt>
                <c:pt idx="11">
                  <c:v>132</c:v>
                </c:pt>
                <c:pt idx="12">
                  <c:v>133</c:v>
                </c:pt>
                <c:pt idx="13">
                  <c:v>134</c:v>
                </c:pt>
                <c:pt idx="14">
                  <c:v>135</c:v>
                </c:pt>
                <c:pt idx="15">
                  <c:v>136</c:v>
                </c:pt>
                <c:pt idx="16">
                  <c:v>137</c:v>
                </c:pt>
                <c:pt idx="17">
                  <c:v>138</c:v>
                </c:pt>
                <c:pt idx="18">
                  <c:v>139</c:v>
                </c:pt>
                <c:pt idx="19">
                  <c:v>140</c:v>
                </c:pt>
                <c:pt idx="20">
                  <c:v>141</c:v>
                </c:pt>
                <c:pt idx="21">
                  <c:v>142</c:v>
                </c:pt>
                <c:pt idx="22">
                  <c:v>143</c:v>
                </c:pt>
                <c:pt idx="23">
                  <c:v>144</c:v>
                </c:pt>
                <c:pt idx="24">
                  <c:v>145</c:v>
                </c:pt>
                <c:pt idx="25">
                  <c:v>146</c:v>
                </c:pt>
                <c:pt idx="26">
                  <c:v>147</c:v>
                </c:pt>
                <c:pt idx="27">
                  <c:v>148</c:v>
                </c:pt>
                <c:pt idx="28">
                  <c:v>149</c:v>
                </c:pt>
                <c:pt idx="29">
                  <c:v>150</c:v>
                </c:pt>
                <c:pt idx="30">
                  <c:v>151</c:v>
                </c:pt>
                <c:pt idx="31">
                  <c:v>152</c:v>
                </c:pt>
                <c:pt idx="32">
                  <c:v>153</c:v>
                </c:pt>
                <c:pt idx="33">
                  <c:v>154</c:v>
                </c:pt>
                <c:pt idx="34">
                  <c:v>155</c:v>
                </c:pt>
                <c:pt idx="35">
                  <c:v>156</c:v>
                </c:pt>
                <c:pt idx="36">
                  <c:v>157</c:v>
                </c:pt>
                <c:pt idx="37">
                  <c:v>158</c:v>
                </c:pt>
                <c:pt idx="38">
                  <c:v>159</c:v>
                </c:pt>
                <c:pt idx="39">
                  <c:v>160</c:v>
                </c:pt>
                <c:pt idx="40">
                  <c:v>161</c:v>
                </c:pt>
                <c:pt idx="41">
                  <c:v>162</c:v>
                </c:pt>
                <c:pt idx="42">
                  <c:v>163</c:v>
                </c:pt>
                <c:pt idx="43">
                  <c:v>164</c:v>
                </c:pt>
                <c:pt idx="44">
                  <c:v>165</c:v>
                </c:pt>
                <c:pt idx="45">
                  <c:v>166</c:v>
                </c:pt>
                <c:pt idx="46">
                  <c:v>167</c:v>
                </c:pt>
                <c:pt idx="47">
                  <c:v>168</c:v>
                </c:pt>
                <c:pt idx="48">
                  <c:v>169</c:v>
                </c:pt>
                <c:pt idx="49">
                  <c:v>170</c:v>
                </c:pt>
                <c:pt idx="50">
                  <c:v>171</c:v>
                </c:pt>
                <c:pt idx="51">
                  <c:v>172</c:v>
                </c:pt>
                <c:pt idx="52">
                  <c:v>173</c:v>
                </c:pt>
                <c:pt idx="53">
                  <c:v>174</c:v>
                </c:pt>
                <c:pt idx="54">
                  <c:v>175</c:v>
                </c:pt>
                <c:pt idx="55">
                  <c:v>176</c:v>
                </c:pt>
                <c:pt idx="56">
                  <c:v>177</c:v>
                </c:pt>
                <c:pt idx="57">
                  <c:v>178</c:v>
                </c:pt>
                <c:pt idx="58">
                  <c:v>179</c:v>
                </c:pt>
                <c:pt idx="59">
                  <c:v>180</c:v>
                </c:pt>
                <c:pt idx="60">
                  <c:v>181</c:v>
                </c:pt>
                <c:pt idx="61">
                  <c:v>182</c:v>
                </c:pt>
                <c:pt idx="62">
                  <c:v>183</c:v>
                </c:pt>
                <c:pt idx="63">
                  <c:v>184</c:v>
                </c:pt>
                <c:pt idx="64">
                  <c:v>185</c:v>
                </c:pt>
                <c:pt idx="65">
                  <c:v>186</c:v>
                </c:pt>
                <c:pt idx="66">
                  <c:v>187</c:v>
                </c:pt>
                <c:pt idx="67">
                  <c:v>188</c:v>
                </c:pt>
                <c:pt idx="68">
                  <c:v>189</c:v>
                </c:pt>
                <c:pt idx="69">
                  <c:v>190</c:v>
                </c:pt>
                <c:pt idx="70">
                  <c:v>191</c:v>
                </c:pt>
                <c:pt idx="71">
                  <c:v>192</c:v>
                </c:pt>
                <c:pt idx="72">
                  <c:v>193</c:v>
                </c:pt>
                <c:pt idx="73">
                  <c:v>194</c:v>
                </c:pt>
                <c:pt idx="74">
                  <c:v>195</c:v>
                </c:pt>
                <c:pt idx="75">
                  <c:v>196</c:v>
                </c:pt>
                <c:pt idx="76">
                  <c:v>197</c:v>
                </c:pt>
                <c:pt idx="77">
                  <c:v>198</c:v>
                </c:pt>
                <c:pt idx="78">
                  <c:v>199</c:v>
                </c:pt>
                <c:pt idx="79">
                  <c:v>200</c:v>
                </c:pt>
                <c:pt idx="80">
                  <c:v>201</c:v>
                </c:pt>
                <c:pt idx="81">
                  <c:v>202</c:v>
                </c:pt>
                <c:pt idx="82">
                  <c:v>203</c:v>
                </c:pt>
                <c:pt idx="83">
                  <c:v>204</c:v>
                </c:pt>
                <c:pt idx="84">
                  <c:v>205</c:v>
                </c:pt>
                <c:pt idx="85">
                  <c:v>206</c:v>
                </c:pt>
                <c:pt idx="86">
                  <c:v>207</c:v>
                </c:pt>
                <c:pt idx="87">
                  <c:v>208</c:v>
                </c:pt>
                <c:pt idx="88">
                  <c:v>209</c:v>
                </c:pt>
                <c:pt idx="89">
                  <c:v>210</c:v>
                </c:pt>
                <c:pt idx="90">
                  <c:v>211</c:v>
                </c:pt>
                <c:pt idx="91">
                  <c:v>212</c:v>
                </c:pt>
                <c:pt idx="92">
                  <c:v>213</c:v>
                </c:pt>
                <c:pt idx="93">
                  <c:v>214</c:v>
                </c:pt>
                <c:pt idx="94">
                  <c:v>215</c:v>
                </c:pt>
                <c:pt idx="95">
                  <c:v>216</c:v>
                </c:pt>
                <c:pt idx="96">
                  <c:v>217</c:v>
                </c:pt>
                <c:pt idx="97">
                  <c:v>218</c:v>
                </c:pt>
                <c:pt idx="98">
                  <c:v>219</c:v>
                </c:pt>
                <c:pt idx="99">
                  <c:v>220</c:v>
                </c:pt>
                <c:pt idx="100">
                  <c:v>221</c:v>
                </c:pt>
                <c:pt idx="101">
                  <c:v>222</c:v>
                </c:pt>
                <c:pt idx="102">
                  <c:v>223</c:v>
                </c:pt>
                <c:pt idx="103">
                  <c:v>224</c:v>
                </c:pt>
                <c:pt idx="104">
                  <c:v>225</c:v>
                </c:pt>
                <c:pt idx="105">
                  <c:v>226</c:v>
                </c:pt>
                <c:pt idx="106">
                  <c:v>227</c:v>
                </c:pt>
                <c:pt idx="107">
                  <c:v>228</c:v>
                </c:pt>
                <c:pt idx="108">
                  <c:v>229</c:v>
                </c:pt>
                <c:pt idx="109">
                  <c:v>230</c:v>
                </c:pt>
                <c:pt idx="110">
                  <c:v>231</c:v>
                </c:pt>
                <c:pt idx="111">
                  <c:v>232</c:v>
                </c:pt>
                <c:pt idx="112">
                  <c:v>233</c:v>
                </c:pt>
                <c:pt idx="113">
                  <c:v>234</c:v>
                </c:pt>
                <c:pt idx="114">
                  <c:v>235</c:v>
                </c:pt>
                <c:pt idx="115">
                  <c:v>236</c:v>
                </c:pt>
                <c:pt idx="116">
                  <c:v>237</c:v>
                </c:pt>
                <c:pt idx="117">
                  <c:v>238</c:v>
                </c:pt>
                <c:pt idx="118">
                  <c:v>239</c:v>
                </c:pt>
                <c:pt idx="119">
                  <c:v>240</c:v>
                </c:pt>
                <c:pt idx="120">
                  <c:v>241</c:v>
                </c:pt>
                <c:pt idx="121">
                  <c:v>242</c:v>
                </c:pt>
                <c:pt idx="122">
                  <c:v>243</c:v>
                </c:pt>
                <c:pt idx="123">
                  <c:v>244</c:v>
                </c:pt>
                <c:pt idx="124">
                  <c:v>245</c:v>
                </c:pt>
                <c:pt idx="125">
                  <c:v>246</c:v>
                </c:pt>
                <c:pt idx="126">
                  <c:v>247</c:v>
                </c:pt>
                <c:pt idx="127">
                  <c:v>248</c:v>
                </c:pt>
                <c:pt idx="128">
                  <c:v>249</c:v>
                </c:pt>
                <c:pt idx="129">
                  <c:v>250</c:v>
                </c:pt>
                <c:pt idx="130">
                  <c:v>251</c:v>
                </c:pt>
                <c:pt idx="131">
                  <c:v>252</c:v>
                </c:pt>
                <c:pt idx="132">
                  <c:v>253</c:v>
                </c:pt>
                <c:pt idx="133">
                  <c:v>254</c:v>
                </c:pt>
                <c:pt idx="134">
                  <c:v>255</c:v>
                </c:pt>
                <c:pt idx="135">
                  <c:v>256</c:v>
                </c:pt>
                <c:pt idx="136">
                  <c:v>257</c:v>
                </c:pt>
                <c:pt idx="137">
                  <c:v>258</c:v>
                </c:pt>
                <c:pt idx="138">
                  <c:v>259</c:v>
                </c:pt>
                <c:pt idx="139">
                  <c:v>260</c:v>
                </c:pt>
                <c:pt idx="140">
                  <c:v>261</c:v>
                </c:pt>
                <c:pt idx="141">
                  <c:v>262</c:v>
                </c:pt>
                <c:pt idx="142">
                  <c:v>263</c:v>
                </c:pt>
                <c:pt idx="143">
                  <c:v>264</c:v>
                </c:pt>
                <c:pt idx="144">
                  <c:v>265</c:v>
                </c:pt>
                <c:pt idx="145">
                  <c:v>266</c:v>
                </c:pt>
                <c:pt idx="146">
                  <c:v>267</c:v>
                </c:pt>
                <c:pt idx="147">
                  <c:v>268</c:v>
                </c:pt>
                <c:pt idx="148">
                  <c:v>269</c:v>
                </c:pt>
                <c:pt idx="149">
                  <c:v>270</c:v>
                </c:pt>
                <c:pt idx="150">
                  <c:v>271</c:v>
                </c:pt>
                <c:pt idx="151">
                  <c:v>272</c:v>
                </c:pt>
                <c:pt idx="152">
                  <c:v>273</c:v>
                </c:pt>
                <c:pt idx="153">
                  <c:v>274</c:v>
                </c:pt>
                <c:pt idx="154">
                  <c:v>275</c:v>
                </c:pt>
                <c:pt idx="155">
                  <c:v>276</c:v>
                </c:pt>
                <c:pt idx="156">
                  <c:v>277</c:v>
                </c:pt>
                <c:pt idx="157">
                  <c:v>278</c:v>
                </c:pt>
                <c:pt idx="158">
                  <c:v>279</c:v>
                </c:pt>
                <c:pt idx="159">
                  <c:v>280</c:v>
                </c:pt>
                <c:pt idx="160">
                  <c:v>281</c:v>
                </c:pt>
                <c:pt idx="161">
                  <c:v>282</c:v>
                </c:pt>
                <c:pt idx="162">
                  <c:v>283</c:v>
                </c:pt>
                <c:pt idx="163">
                  <c:v>284</c:v>
                </c:pt>
                <c:pt idx="164">
                  <c:v>285</c:v>
                </c:pt>
                <c:pt idx="165">
                  <c:v>286</c:v>
                </c:pt>
                <c:pt idx="166">
                  <c:v>287</c:v>
                </c:pt>
                <c:pt idx="167">
                  <c:v>288</c:v>
                </c:pt>
                <c:pt idx="168">
                  <c:v>289</c:v>
                </c:pt>
                <c:pt idx="169">
                  <c:v>290</c:v>
                </c:pt>
                <c:pt idx="170">
                  <c:v>291</c:v>
                </c:pt>
                <c:pt idx="171">
                  <c:v>292</c:v>
                </c:pt>
                <c:pt idx="172">
                  <c:v>293</c:v>
                </c:pt>
                <c:pt idx="173">
                  <c:v>294</c:v>
                </c:pt>
                <c:pt idx="174">
                  <c:v>295</c:v>
                </c:pt>
                <c:pt idx="175">
                  <c:v>296</c:v>
                </c:pt>
                <c:pt idx="176">
                  <c:v>297</c:v>
                </c:pt>
                <c:pt idx="177">
                  <c:v>298</c:v>
                </c:pt>
                <c:pt idx="178">
                  <c:v>299</c:v>
                </c:pt>
                <c:pt idx="179">
                  <c:v>300</c:v>
                </c:pt>
                <c:pt idx="180">
                  <c:v>301</c:v>
                </c:pt>
                <c:pt idx="181">
                  <c:v>302</c:v>
                </c:pt>
                <c:pt idx="182">
                  <c:v>303</c:v>
                </c:pt>
                <c:pt idx="183">
                  <c:v>304</c:v>
                </c:pt>
                <c:pt idx="184">
                  <c:v>305</c:v>
                </c:pt>
                <c:pt idx="185">
                  <c:v>306</c:v>
                </c:pt>
                <c:pt idx="186">
                  <c:v>307</c:v>
                </c:pt>
                <c:pt idx="187">
                  <c:v>308</c:v>
                </c:pt>
                <c:pt idx="188">
                  <c:v>309</c:v>
                </c:pt>
                <c:pt idx="189">
                  <c:v>310</c:v>
                </c:pt>
                <c:pt idx="190">
                  <c:v>311</c:v>
                </c:pt>
                <c:pt idx="191">
                  <c:v>312</c:v>
                </c:pt>
                <c:pt idx="192">
                  <c:v>313</c:v>
                </c:pt>
                <c:pt idx="193">
                  <c:v>314</c:v>
                </c:pt>
                <c:pt idx="194">
                  <c:v>315</c:v>
                </c:pt>
                <c:pt idx="195">
                  <c:v>316</c:v>
                </c:pt>
                <c:pt idx="196">
                  <c:v>317</c:v>
                </c:pt>
                <c:pt idx="197">
                  <c:v>318</c:v>
                </c:pt>
                <c:pt idx="198">
                  <c:v>319</c:v>
                </c:pt>
              </c:numCache>
            </c:numRef>
          </c:cat>
          <c:val>
            <c:numRef>
              <c:f>'M''pessoba_WX'!$R$126:$R$324</c:f>
              <c:numCache>
                <c:formatCode>General</c:formatCode>
                <c:ptCount val="19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6.2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20.2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4.9000000000000004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24</c:v>
                </c:pt>
                <c:pt idx="25">
                  <c:v>0</c:v>
                </c:pt>
                <c:pt idx="26">
                  <c:v>0</c:v>
                </c:pt>
                <c:pt idx="27">
                  <c:v>3.4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12.4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13.2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12.5</c:v>
                </c:pt>
                <c:pt idx="45">
                  <c:v>0</c:v>
                </c:pt>
                <c:pt idx="46">
                  <c:v>0</c:v>
                </c:pt>
                <c:pt idx="47">
                  <c:v>3.9</c:v>
                </c:pt>
                <c:pt idx="48">
                  <c:v>0</c:v>
                </c:pt>
                <c:pt idx="49">
                  <c:v>52.4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38.200000000000003</c:v>
                </c:pt>
                <c:pt idx="55">
                  <c:v>0</c:v>
                </c:pt>
                <c:pt idx="56">
                  <c:v>0</c:v>
                </c:pt>
                <c:pt idx="57">
                  <c:v>28.9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12.1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14.9</c:v>
                </c:pt>
                <c:pt idx="68">
                  <c:v>0</c:v>
                </c:pt>
                <c:pt idx="69">
                  <c:v>0</c:v>
                </c:pt>
                <c:pt idx="70">
                  <c:v>38.9</c:v>
                </c:pt>
                <c:pt idx="71">
                  <c:v>0</c:v>
                </c:pt>
                <c:pt idx="72">
                  <c:v>0</c:v>
                </c:pt>
                <c:pt idx="73">
                  <c:v>22.1</c:v>
                </c:pt>
                <c:pt idx="74">
                  <c:v>0</c:v>
                </c:pt>
                <c:pt idx="75">
                  <c:v>10</c:v>
                </c:pt>
                <c:pt idx="76">
                  <c:v>0</c:v>
                </c:pt>
                <c:pt idx="77">
                  <c:v>39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35</c:v>
                </c:pt>
                <c:pt idx="85">
                  <c:v>43</c:v>
                </c:pt>
                <c:pt idx="86">
                  <c:v>0</c:v>
                </c:pt>
                <c:pt idx="87">
                  <c:v>62</c:v>
                </c:pt>
                <c:pt idx="88">
                  <c:v>30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4</c:v>
                </c:pt>
                <c:pt idx="104">
                  <c:v>0</c:v>
                </c:pt>
                <c:pt idx="105">
                  <c:v>0</c:v>
                </c:pt>
                <c:pt idx="106">
                  <c:v>10</c:v>
                </c:pt>
                <c:pt idx="107">
                  <c:v>0</c:v>
                </c:pt>
                <c:pt idx="108">
                  <c:v>39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35</c:v>
                </c:pt>
                <c:pt idx="116">
                  <c:v>43</c:v>
                </c:pt>
                <c:pt idx="117">
                  <c:v>0</c:v>
                </c:pt>
                <c:pt idx="118">
                  <c:v>62</c:v>
                </c:pt>
                <c:pt idx="119">
                  <c:v>30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10</c:v>
                </c:pt>
                <c:pt idx="124">
                  <c:v>0</c:v>
                </c:pt>
                <c:pt idx="125">
                  <c:v>3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8</c:v>
                </c:pt>
                <c:pt idx="130">
                  <c:v>5</c:v>
                </c:pt>
                <c:pt idx="131">
                  <c:v>0</c:v>
                </c:pt>
                <c:pt idx="132">
                  <c:v>6</c:v>
                </c:pt>
                <c:pt idx="133">
                  <c:v>4</c:v>
                </c:pt>
                <c:pt idx="134">
                  <c:v>3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10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30</c:v>
                </c:pt>
                <c:pt idx="144">
                  <c:v>0</c:v>
                </c:pt>
                <c:pt idx="145">
                  <c:v>0</c:v>
                </c:pt>
                <c:pt idx="146">
                  <c:v>20</c:v>
                </c:pt>
                <c:pt idx="147">
                  <c:v>12</c:v>
                </c:pt>
                <c:pt idx="148">
                  <c:v>0</c:v>
                </c:pt>
                <c:pt idx="149">
                  <c:v>0</c:v>
                </c:pt>
                <c:pt idx="150">
                  <c:v>8</c:v>
                </c:pt>
                <c:pt idx="151">
                  <c:v>13</c:v>
                </c:pt>
                <c:pt idx="152">
                  <c:v>0</c:v>
                </c:pt>
                <c:pt idx="153">
                  <c:v>0</c:v>
                </c:pt>
                <c:pt idx="154">
                  <c:v>6</c:v>
                </c:pt>
                <c:pt idx="155">
                  <c:v>4</c:v>
                </c:pt>
                <c:pt idx="156">
                  <c:v>2</c:v>
                </c:pt>
                <c:pt idx="157">
                  <c:v>6</c:v>
                </c:pt>
                <c:pt idx="158">
                  <c:v>0</c:v>
                </c:pt>
                <c:pt idx="159">
                  <c:v>0</c:v>
                </c:pt>
                <c:pt idx="160">
                  <c:v>15</c:v>
                </c:pt>
                <c:pt idx="161">
                  <c:v>7</c:v>
                </c:pt>
                <c:pt idx="162">
                  <c:v>20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3</c:v>
                </c:pt>
                <c:pt idx="167">
                  <c:v>0</c:v>
                </c:pt>
                <c:pt idx="168">
                  <c:v>4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29</c:v>
                </c:pt>
                <c:pt idx="176">
                  <c:v>10</c:v>
                </c:pt>
                <c:pt idx="177">
                  <c:v>15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5</c:v>
                </c:pt>
                <c:pt idx="182">
                  <c:v>3</c:v>
                </c:pt>
                <c:pt idx="183">
                  <c:v>0</c:v>
                </c:pt>
                <c:pt idx="184">
                  <c:v>2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15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11</c:v>
                </c:pt>
                <c:pt idx="197">
                  <c:v>0</c:v>
                </c:pt>
                <c:pt idx="19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59-431A-B53A-C05DC9743F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2292624"/>
        <c:axId val="532297216"/>
      </c:barChart>
      <c:lineChart>
        <c:grouping val="standard"/>
        <c:varyColors val="0"/>
        <c:ser>
          <c:idx val="1"/>
          <c:order val="1"/>
          <c:tx>
            <c:strRef>
              <c:f>'M''pessoba_WX'!$S$125</c:f>
              <c:strCache>
                <c:ptCount val="1"/>
                <c:pt idx="0">
                  <c:v>ET0</c:v>
                </c:pt>
              </c:strCache>
            </c:strRef>
          </c:tx>
          <c:spPr>
            <a:ln w="158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val>
            <c:numRef>
              <c:f>'M''pessoba_WX'!$S$126:$S$324</c:f>
              <c:numCache>
                <c:formatCode>General</c:formatCode>
                <c:ptCount val="199"/>
                <c:pt idx="0">
                  <c:v>7.3</c:v>
                </c:pt>
                <c:pt idx="1">
                  <c:v>7.3</c:v>
                </c:pt>
                <c:pt idx="2">
                  <c:v>7.4</c:v>
                </c:pt>
                <c:pt idx="3">
                  <c:v>6.7</c:v>
                </c:pt>
                <c:pt idx="4">
                  <c:v>7.2</c:v>
                </c:pt>
                <c:pt idx="5">
                  <c:v>6.4</c:v>
                </c:pt>
                <c:pt idx="6">
                  <c:v>6.9</c:v>
                </c:pt>
                <c:pt idx="7">
                  <c:v>7.3</c:v>
                </c:pt>
                <c:pt idx="8">
                  <c:v>6.5</c:v>
                </c:pt>
                <c:pt idx="9">
                  <c:v>5.3</c:v>
                </c:pt>
                <c:pt idx="10">
                  <c:v>5.7</c:v>
                </c:pt>
                <c:pt idx="11">
                  <c:v>4</c:v>
                </c:pt>
                <c:pt idx="12">
                  <c:v>6.8</c:v>
                </c:pt>
                <c:pt idx="13">
                  <c:v>7.2</c:v>
                </c:pt>
                <c:pt idx="14">
                  <c:v>7</c:v>
                </c:pt>
                <c:pt idx="15">
                  <c:v>6</c:v>
                </c:pt>
                <c:pt idx="16">
                  <c:v>6.4</c:v>
                </c:pt>
                <c:pt idx="17">
                  <c:v>6</c:v>
                </c:pt>
                <c:pt idx="18">
                  <c:v>6.4</c:v>
                </c:pt>
                <c:pt idx="19">
                  <c:v>6.6</c:v>
                </c:pt>
                <c:pt idx="20">
                  <c:v>5.7</c:v>
                </c:pt>
                <c:pt idx="21">
                  <c:v>6.9</c:v>
                </c:pt>
                <c:pt idx="22">
                  <c:v>5.8</c:v>
                </c:pt>
                <c:pt idx="23">
                  <c:v>5.7</c:v>
                </c:pt>
                <c:pt idx="24">
                  <c:v>5.0999999999999996</c:v>
                </c:pt>
                <c:pt idx="25">
                  <c:v>5.3</c:v>
                </c:pt>
                <c:pt idx="26">
                  <c:v>6.6</c:v>
                </c:pt>
                <c:pt idx="27">
                  <c:v>5.6</c:v>
                </c:pt>
                <c:pt idx="28">
                  <c:v>6.3</c:v>
                </c:pt>
                <c:pt idx="29">
                  <c:v>5.9</c:v>
                </c:pt>
                <c:pt idx="30">
                  <c:v>6.3</c:v>
                </c:pt>
                <c:pt idx="31">
                  <c:v>5.0999999999999996</c:v>
                </c:pt>
                <c:pt idx="32">
                  <c:v>6.7</c:v>
                </c:pt>
                <c:pt idx="33">
                  <c:v>6.4</c:v>
                </c:pt>
                <c:pt idx="34">
                  <c:v>4.8</c:v>
                </c:pt>
                <c:pt idx="35">
                  <c:v>5.8</c:v>
                </c:pt>
                <c:pt idx="36">
                  <c:v>5.3</c:v>
                </c:pt>
                <c:pt idx="37">
                  <c:v>6.7</c:v>
                </c:pt>
                <c:pt idx="38">
                  <c:v>6.8</c:v>
                </c:pt>
                <c:pt idx="39">
                  <c:v>5.7</c:v>
                </c:pt>
                <c:pt idx="40">
                  <c:v>3.8</c:v>
                </c:pt>
                <c:pt idx="41">
                  <c:v>5.4</c:v>
                </c:pt>
                <c:pt idx="42">
                  <c:v>6.2</c:v>
                </c:pt>
                <c:pt idx="43">
                  <c:v>6.5</c:v>
                </c:pt>
                <c:pt idx="44">
                  <c:v>5.2</c:v>
                </c:pt>
                <c:pt idx="45">
                  <c:v>6.1</c:v>
                </c:pt>
                <c:pt idx="46">
                  <c:v>6.7</c:v>
                </c:pt>
                <c:pt idx="47">
                  <c:v>6</c:v>
                </c:pt>
                <c:pt idx="48">
                  <c:v>6.2</c:v>
                </c:pt>
                <c:pt idx="49">
                  <c:v>5.4</c:v>
                </c:pt>
                <c:pt idx="50">
                  <c:v>5.8</c:v>
                </c:pt>
                <c:pt idx="51">
                  <c:v>5.9</c:v>
                </c:pt>
                <c:pt idx="52">
                  <c:v>4.4000000000000004</c:v>
                </c:pt>
                <c:pt idx="53">
                  <c:v>5.3</c:v>
                </c:pt>
                <c:pt idx="54">
                  <c:v>4.5</c:v>
                </c:pt>
                <c:pt idx="55">
                  <c:v>4.7</c:v>
                </c:pt>
                <c:pt idx="56">
                  <c:v>5.8</c:v>
                </c:pt>
                <c:pt idx="57">
                  <c:v>3.4</c:v>
                </c:pt>
                <c:pt idx="58">
                  <c:v>5</c:v>
                </c:pt>
                <c:pt idx="59">
                  <c:v>5.4</c:v>
                </c:pt>
                <c:pt idx="60">
                  <c:v>5.6</c:v>
                </c:pt>
                <c:pt idx="61">
                  <c:v>4.2</c:v>
                </c:pt>
                <c:pt idx="62">
                  <c:v>4.3</c:v>
                </c:pt>
                <c:pt idx="63">
                  <c:v>4.8</c:v>
                </c:pt>
                <c:pt idx="64">
                  <c:v>5.3</c:v>
                </c:pt>
                <c:pt idx="65">
                  <c:v>5.8</c:v>
                </c:pt>
                <c:pt idx="66">
                  <c:v>5.2</c:v>
                </c:pt>
                <c:pt idx="67">
                  <c:v>5.4</c:v>
                </c:pt>
                <c:pt idx="68">
                  <c:v>6</c:v>
                </c:pt>
                <c:pt idx="69">
                  <c:v>4.8</c:v>
                </c:pt>
                <c:pt idx="70">
                  <c:v>5.2</c:v>
                </c:pt>
                <c:pt idx="71">
                  <c:v>5.2</c:v>
                </c:pt>
                <c:pt idx="72">
                  <c:v>5.8</c:v>
                </c:pt>
                <c:pt idx="73">
                  <c:v>5.2</c:v>
                </c:pt>
                <c:pt idx="74">
                  <c:v>5.9</c:v>
                </c:pt>
                <c:pt idx="75">
                  <c:v>4.0999999999999996</c:v>
                </c:pt>
                <c:pt idx="76">
                  <c:v>4.2</c:v>
                </c:pt>
                <c:pt idx="77">
                  <c:v>2.7</c:v>
                </c:pt>
                <c:pt idx="78">
                  <c:v>3.4</c:v>
                </c:pt>
                <c:pt idx="79">
                  <c:v>5.3</c:v>
                </c:pt>
                <c:pt idx="80">
                  <c:v>5</c:v>
                </c:pt>
                <c:pt idx="81">
                  <c:v>4</c:v>
                </c:pt>
                <c:pt idx="82">
                  <c:v>5.2</c:v>
                </c:pt>
                <c:pt idx="83">
                  <c:v>4.9000000000000004</c:v>
                </c:pt>
                <c:pt idx="84">
                  <c:v>5.8</c:v>
                </c:pt>
                <c:pt idx="85">
                  <c:v>3.2</c:v>
                </c:pt>
                <c:pt idx="86">
                  <c:v>3.8</c:v>
                </c:pt>
                <c:pt idx="87">
                  <c:v>3.3</c:v>
                </c:pt>
                <c:pt idx="88">
                  <c:v>5.0999999999999996</c:v>
                </c:pt>
                <c:pt idx="89">
                  <c:v>4.4000000000000004</c:v>
                </c:pt>
                <c:pt idx="90">
                  <c:v>4.2</c:v>
                </c:pt>
                <c:pt idx="91">
                  <c:v>4.7</c:v>
                </c:pt>
                <c:pt idx="92">
                  <c:v>4.5</c:v>
                </c:pt>
                <c:pt idx="93">
                  <c:v>4.3</c:v>
                </c:pt>
                <c:pt idx="94">
                  <c:v>4.9000000000000004</c:v>
                </c:pt>
                <c:pt idx="95">
                  <c:v>4</c:v>
                </c:pt>
                <c:pt idx="96">
                  <c:v>5.2</c:v>
                </c:pt>
                <c:pt idx="97">
                  <c:v>5.2</c:v>
                </c:pt>
                <c:pt idx="98">
                  <c:v>3.4</c:v>
                </c:pt>
                <c:pt idx="99">
                  <c:v>4.4000000000000004</c:v>
                </c:pt>
                <c:pt idx="100">
                  <c:v>4.8</c:v>
                </c:pt>
                <c:pt idx="101">
                  <c:v>3.5</c:v>
                </c:pt>
                <c:pt idx="102">
                  <c:v>3.8</c:v>
                </c:pt>
                <c:pt idx="103">
                  <c:v>4.2</c:v>
                </c:pt>
                <c:pt idx="104">
                  <c:v>4.8</c:v>
                </c:pt>
                <c:pt idx="105">
                  <c:v>4.3</c:v>
                </c:pt>
                <c:pt idx="106">
                  <c:v>4.0999999999999996</c:v>
                </c:pt>
                <c:pt idx="107">
                  <c:v>5.3</c:v>
                </c:pt>
                <c:pt idx="108">
                  <c:v>5.2</c:v>
                </c:pt>
                <c:pt idx="109">
                  <c:v>3.8</c:v>
                </c:pt>
                <c:pt idx="110">
                  <c:v>4.0999999999999996</c:v>
                </c:pt>
                <c:pt idx="111">
                  <c:v>5.0999999999999996</c:v>
                </c:pt>
                <c:pt idx="112">
                  <c:v>3.4</c:v>
                </c:pt>
                <c:pt idx="113">
                  <c:v>3.9</c:v>
                </c:pt>
                <c:pt idx="114">
                  <c:v>4.4000000000000004</c:v>
                </c:pt>
                <c:pt idx="115">
                  <c:v>5.5</c:v>
                </c:pt>
                <c:pt idx="116">
                  <c:v>2.2999999999999998</c:v>
                </c:pt>
                <c:pt idx="117">
                  <c:v>4.4000000000000004</c:v>
                </c:pt>
                <c:pt idx="118">
                  <c:v>4.4000000000000004</c:v>
                </c:pt>
                <c:pt idx="119">
                  <c:v>3.6</c:v>
                </c:pt>
                <c:pt idx="120">
                  <c:v>4</c:v>
                </c:pt>
                <c:pt idx="121">
                  <c:v>4.9000000000000004</c:v>
                </c:pt>
                <c:pt idx="122">
                  <c:v>3.7</c:v>
                </c:pt>
                <c:pt idx="123">
                  <c:v>4.4000000000000004</c:v>
                </c:pt>
                <c:pt idx="124">
                  <c:v>3.8</c:v>
                </c:pt>
                <c:pt idx="125">
                  <c:v>4.5999999999999996</c:v>
                </c:pt>
                <c:pt idx="126">
                  <c:v>4.7</c:v>
                </c:pt>
                <c:pt idx="127">
                  <c:v>4.5</c:v>
                </c:pt>
                <c:pt idx="128">
                  <c:v>5.2</c:v>
                </c:pt>
                <c:pt idx="129">
                  <c:v>5.2</c:v>
                </c:pt>
                <c:pt idx="130">
                  <c:v>3.7</c:v>
                </c:pt>
                <c:pt idx="131">
                  <c:v>3.4</c:v>
                </c:pt>
                <c:pt idx="132">
                  <c:v>3.4</c:v>
                </c:pt>
                <c:pt idx="133">
                  <c:v>3.6</c:v>
                </c:pt>
                <c:pt idx="134">
                  <c:v>4.9000000000000004</c:v>
                </c:pt>
                <c:pt idx="135">
                  <c:v>5.4</c:v>
                </c:pt>
                <c:pt idx="136">
                  <c:v>4.0999999999999996</c:v>
                </c:pt>
                <c:pt idx="137">
                  <c:v>5.3</c:v>
                </c:pt>
                <c:pt idx="138">
                  <c:v>3.3</c:v>
                </c:pt>
                <c:pt idx="139">
                  <c:v>4.9000000000000004</c:v>
                </c:pt>
                <c:pt idx="140">
                  <c:v>5.2</c:v>
                </c:pt>
                <c:pt idx="141">
                  <c:v>4.7</c:v>
                </c:pt>
                <c:pt idx="142">
                  <c:v>5.3</c:v>
                </c:pt>
                <c:pt idx="143">
                  <c:v>5.0999999999999996</c:v>
                </c:pt>
                <c:pt idx="144">
                  <c:v>4.4000000000000004</c:v>
                </c:pt>
                <c:pt idx="145">
                  <c:v>5</c:v>
                </c:pt>
                <c:pt idx="146">
                  <c:v>4.9000000000000004</c:v>
                </c:pt>
                <c:pt idx="147">
                  <c:v>3.5</c:v>
                </c:pt>
                <c:pt idx="148">
                  <c:v>5.0999999999999996</c:v>
                </c:pt>
                <c:pt idx="149">
                  <c:v>5.0999999999999996</c:v>
                </c:pt>
                <c:pt idx="150">
                  <c:v>5</c:v>
                </c:pt>
                <c:pt idx="151">
                  <c:v>3.9</c:v>
                </c:pt>
                <c:pt idx="152">
                  <c:v>3.2</c:v>
                </c:pt>
                <c:pt idx="153">
                  <c:v>5.0999999999999996</c:v>
                </c:pt>
                <c:pt idx="154">
                  <c:v>5.3</c:v>
                </c:pt>
                <c:pt idx="155">
                  <c:v>5.3</c:v>
                </c:pt>
                <c:pt idx="156">
                  <c:v>4.4000000000000004</c:v>
                </c:pt>
                <c:pt idx="157">
                  <c:v>4.5</c:v>
                </c:pt>
                <c:pt idx="158">
                  <c:v>5.0999999999999996</c:v>
                </c:pt>
                <c:pt idx="159">
                  <c:v>5.2</c:v>
                </c:pt>
                <c:pt idx="160">
                  <c:v>5.2</c:v>
                </c:pt>
                <c:pt idx="161">
                  <c:v>5.3</c:v>
                </c:pt>
                <c:pt idx="162">
                  <c:v>5.2</c:v>
                </c:pt>
                <c:pt idx="163">
                  <c:v>4.9000000000000004</c:v>
                </c:pt>
                <c:pt idx="164">
                  <c:v>5.3</c:v>
                </c:pt>
                <c:pt idx="165">
                  <c:v>4.7</c:v>
                </c:pt>
                <c:pt idx="166">
                  <c:v>4.8</c:v>
                </c:pt>
                <c:pt idx="167">
                  <c:v>4.2</c:v>
                </c:pt>
                <c:pt idx="168">
                  <c:v>4.9000000000000004</c:v>
                </c:pt>
                <c:pt idx="169">
                  <c:v>5.4</c:v>
                </c:pt>
                <c:pt idx="170">
                  <c:v>5.2</c:v>
                </c:pt>
                <c:pt idx="171">
                  <c:v>4.9000000000000004</c:v>
                </c:pt>
                <c:pt idx="172">
                  <c:v>4</c:v>
                </c:pt>
                <c:pt idx="173">
                  <c:v>5.3</c:v>
                </c:pt>
                <c:pt idx="174">
                  <c:v>5.4</c:v>
                </c:pt>
                <c:pt idx="175">
                  <c:v>4.7</c:v>
                </c:pt>
                <c:pt idx="176">
                  <c:v>5.5</c:v>
                </c:pt>
                <c:pt idx="177">
                  <c:v>5.4</c:v>
                </c:pt>
                <c:pt idx="178">
                  <c:v>5</c:v>
                </c:pt>
                <c:pt idx="179">
                  <c:v>4.0999999999999996</c:v>
                </c:pt>
                <c:pt idx="180">
                  <c:v>4.9000000000000004</c:v>
                </c:pt>
                <c:pt idx="181">
                  <c:v>4.0999999999999996</c:v>
                </c:pt>
                <c:pt idx="182">
                  <c:v>4.7</c:v>
                </c:pt>
                <c:pt idx="183">
                  <c:v>4.5999999999999996</c:v>
                </c:pt>
                <c:pt idx="184">
                  <c:v>4.5999999999999996</c:v>
                </c:pt>
                <c:pt idx="185">
                  <c:v>5.2</c:v>
                </c:pt>
                <c:pt idx="186">
                  <c:v>5.2</c:v>
                </c:pt>
                <c:pt idx="187">
                  <c:v>5</c:v>
                </c:pt>
                <c:pt idx="188">
                  <c:v>4.8</c:v>
                </c:pt>
                <c:pt idx="189">
                  <c:v>4.7</c:v>
                </c:pt>
                <c:pt idx="190">
                  <c:v>4.9000000000000004</c:v>
                </c:pt>
                <c:pt idx="191">
                  <c:v>4.7</c:v>
                </c:pt>
                <c:pt idx="192">
                  <c:v>5.2</c:v>
                </c:pt>
                <c:pt idx="193">
                  <c:v>5.2</c:v>
                </c:pt>
                <c:pt idx="194">
                  <c:v>5</c:v>
                </c:pt>
                <c:pt idx="195">
                  <c:v>5.0999999999999996</c:v>
                </c:pt>
                <c:pt idx="196">
                  <c:v>4.9000000000000004</c:v>
                </c:pt>
                <c:pt idx="197">
                  <c:v>4.9000000000000004</c:v>
                </c:pt>
                <c:pt idx="198">
                  <c:v>4.9000000000000004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559-431A-B53A-C05DC9743F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38529392"/>
        <c:axId val="538529064"/>
      </c:lineChart>
      <c:catAx>
        <c:axId val="53229262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>
                    <a:solidFill>
                      <a:sysClr val="windowText" lastClr="000000"/>
                    </a:solidFill>
                  </a:rPr>
                  <a:t>Julian day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2297216"/>
        <c:crosses val="autoZero"/>
        <c:auto val="1"/>
        <c:lblAlgn val="ctr"/>
        <c:lblOffset val="100"/>
        <c:noMultiLvlLbl val="0"/>
      </c:catAx>
      <c:valAx>
        <c:axId val="532297216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>
                    <a:solidFill>
                      <a:sysClr val="windowText" lastClr="000000"/>
                    </a:solidFill>
                  </a:rPr>
                  <a:t>Rainfall(mm)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2292624"/>
        <c:crosses val="autoZero"/>
        <c:crossBetween val="between"/>
        <c:majorUnit val="20"/>
      </c:valAx>
      <c:valAx>
        <c:axId val="538529064"/>
        <c:scaling>
          <c:orientation val="minMax"/>
          <c:max val="1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300">
                    <a:solidFill>
                      <a:sysClr val="windowText" lastClr="000000"/>
                    </a:solidFill>
                  </a:rPr>
                  <a:t>Daily Evapotraspiration(mm)</a:t>
                </a:r>
              </a:p>
            </c:rich>
          </c:tx>
          <c:layout>
            <c:manualLayout>
              <c:xMode val="edge"/>
              <c:yMode val="edge"/>
              <c:x val="0.94158337707786521"/>
              <c:y val="0.1948269104211202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8529392"/>
        <c:crosses val="max"/>
        <c:crossBetween val="between"/>
        <c:majorUnit val="2"/>
      </c:valAx>
      <c:catAx>
        <c:axId val="538529392"/>
        <c:scaling>
          <c:orientation val="minMax"/>
        </c:scaling>
        <c:delete val="1"/>
        <c:axPos val="b"/>
        <c:majorTickMark val="out"/>
        <c:minorTickMark val="none"/>
        <c:tickLblPos val="nextTo"/>
        <c:crossAx val="538529064"/>
        <c:crosses val="autoZero"/>
        <c:auto val="1"/>
        <c:lblAlgn val="ctr"/>
        <c:lblOffset val="100"/>
        <c:noMultiLvlLbl val="0"/>
      </c:catAx>
      <c:spPr>
        <a:noFill/>
        <a:ln>
          <a:solidFill>
            <a:schemeClr val="tx1"/>
          </a:solidFill>
        </a:ln>
        <a:effectLst/>
      </c:spPr>
    </c:plotArea>
    <c:legend>
      <c:legendPos val="b"/>
      <c:layout>
        <c:manualLayout>
          <c:xMode val="edge"/>
          <c:yMode val="edge"/>
          <c:x val="0.34580804899387574"/>
          <c:y val="0.91724493758409475"/>
          <c:w val="0.33949518810148732"/>
          <c:h val="6.423665791776027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userShapes r:id="rId5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2017 -Bougouni</a:t>
            </a:r>
          </a:p>
        </c:rich>
      </c:tx>
      <c:layout>
        <c:manualLayout>
          <c:xMode val="edge"/>
          <c:yMode val="edge"/>
          <c:x val="0.42748600174978124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8777777777777784E-2"/>
          <c:y val="7.6193786813437622E-2"/>
          <c:w val="0.80008573928258975"/>
          <c:h val="0.69706581488634678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Madina_WX!$Q$490</c:f>
              <c:strCache>
                <c:ptCount val="1"/>
                <c:pt idx="0">
                  <c:v>Rainfall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  <a:effectLst/>
          </c:spPr>
          <c:invertIfNegative val="0"/>
          <c:cat>
            <c:numRef>
              <c:f>Madina_WX!$N$491:$N$689</c:f>
              <c:numCache>
                <c:formatCode>General</c:formatCode>
                <c:ptCount val="199"/>
                <c:pt idx="0">
                  <c:v>121</c:v>
                </c:pt>
                <c:pt idx="1">
                  <c:v>122</c:v>
                </c:pt>
                <c:pt idx="2">
                  <c:v>123</c:v>
                </c:pt>
                <c:pt idx="3">
                  <c:v>124</c:v>
                </c:pt>
                <c:pt idx="4">
                  <c:v>125</c:v>
                </c:pt>
                <c:pt idx="5">
                  <c:v>126</c:v>
                </c:pt>
                <c:pt idx="6">
                  <c:v>127</c:v>
                </c:pt>
                <c:pt idx="7">
                  <c:v>128</c:v>
                </c:pt>
                <c:pt idx="8">
                  <c:v>129</c:v>
                </c:pt>
                <c:pt idx="9">
                  <c:v>130</c:v>
                </c:pt>
                <c:pt idx="10">
                  <c:v>131</c:v>
                </c:pt>
                <c:pt idx="11">
                  <c:v>132</c:v>
                </c:pt>
                <c:pt idx="12">
                  <c:v>133</c:v>
                </c:pt>
                <c:pt idx="13">
                  <c:v>134</c:v>
                </c:pt>
                <c:pt idx="14">
                  <c:v>135</c:v>
                </c:pt>
                <c:pt idx="15">
                  <c:v>136</c:v>
                </c:pt>
                <c:pt idx="16">
                  <c:v>137</c:v>
                </c:pt>
                <c:pt idx="17">
                  <c:v>138</c:v>
                </c:pt>
                <c:pt idx="18">
                  <c:v>139</c:v>
                </c:pt>
                <c:pt idx="19">
                  <c:v>140</c:v>
                </c:pt>
                <c:pt idx="20">
                  <c:v>141</c:v>
                </c:pt>
                <c:pt idx="21">
                  <c:v>142</c:v>
                </c:pt>
                <c:pt idx="22">
                  <c:v>143</c:v>
                </c:pt>
                <c:pt idx="23">
                  <c:v>144</c:v>
                </c:pt>
                <c:pt idx="24">
                  <c:v>145</c:v>
                </c:pt>
                <c:pt idx="25">
                  <c:v>146</c:v>
                </c:pt>
                <c:pt idx="26">
                  <c:v>147</c:v>
                </c:pt>
                <c:pt idx="27">
                  <c:v>148</c:v>
                </c:pt>
                <c:pt idx="28">
                  <c:v>149</c:v>
                </c:pt>
                <c:pt idx="29">
                  <c:v>150</c:v>
                </c:pt>
                <c:pt idx="30">
                  <c:v>151</c:v>
                </c:pt>
                <c:pt idx="31">
                  <c:v>152</c:v>
                </c:pt>
                <c:pt idx="32">
                  <c:v>153</c:v>
                </c:pt>
                <c:pt idx="33">
                  <c:v>154</c:v>
                </c:pt>
                <c:pt idx="34">
                  <c:v>155</c:v>
                </c:pt>
                <c:pt idx="35">
                  <c:v>156</c:v>
                </c:pt>
                <c:pt idx="36">
                  <c:v>157</c:v>
                </c:pt>
                <c:pt idx="37">
                  <c:v>158</c:v>
                </c:pt>
                <c:pt idx="38">
                  <c:v>159</c:v>
                </c:pt>
                <c:pt idx="39">
                  <c:v>160</c:v>
                </c:pt>
                <c:pt idx="40">
                  <c:v>161</c:v>
                </c:pt>
                <c:pt idx="41">
                  <c:v>162</c:v>
                </c:pt>
                <c:pt idx="42">
                  <c:v>163</c:v>
                </c:pt>
                <c:pt idx="43">
                  <c:v>164</c:v>
                </c:pt>
                <c:pt idx="44">
                  <c:v>165</c:v>
                </c:pt>
                <c:pt idx="45">
                  <c:v>166</c:v>
                </c:pt>
                <c:pt idx="46">
                  <c:v>167</c:v>
                </c:pt>
                <c:pt idx="47">
                  <c:v>168</c:v>
                </c:pt>
                <c:pt idx="48">
                  <c:v>169</c:v>
                </c:pt>
                <c:pt idx="49">
                  <c:v>170</c:v>
                </c:pt>
                <c:pt idx="50">
                  <c:v>171</c:v>
                </c:pt>
                <c:pt idx="51">
                  <c:v>172</c:v>
                </c:pt>
                <c:pt idx="52">
                  <c:v>173</c:v>
                </c:pt>
                <c:pt idx="53">
                  <c:v>174</c:v>
                </c:pt>
                <c:pt idx="54">
                  <c:v>175</c:v>
                </c:pt>
                <c:pt idx="55">
                  <c:v>176</c:v>
                </c:pt>
                <c:pt idx="56">
                  <c:v>177</c:v>
                </c:pt>
                <c:pt idx="57">
                  <c:v>178</c:v>
                </c:pt>
                <c:pt idx="58">
                  <c:v>179</c:v>
                </c:pt>
                <c:pt idx="59">
                  <c:v>180</c:v>
                </c:pt>
                <c:pt idx="60">
                  <c:v>181</c:v>
                </c:pt>
                <c:pt idx="61">
                  <c:v>182</c:v>
                </c:pt>
                <c:pt idx="62">
                  <c:v>183</c:v>
                </c:pt>
                <c:pt idx="63">
                  <c:v>184</c:v>
                </c:pt>
                <c:pt idx="64">
                  <c:v>185</c:v>
                </c:pt>
                <c:pt idx="65">
                  <c:v>186</c:v>
                </c:pt>
                <c:pt idx="66">
                  <c:v>187</c:v>
                </c:pt>
                <c:pt idx="67">
                  <c:v>188</c:v>
                </c:pt>
                <c:pt idx="68">
                  <c:v>189</c:v>
                </c:pt>
                <c:pt idx="69">
                  <c:v>190</c:v>
                </c:pt>
                <c:pt idx="70">
                  <c:v>191</c:v>
                </c:pt>
                <c:pt idx="71">
                  <c:v>192</c:v>
                </c:pt>
                <c:pt idx="72">
                  <c:v>193</c:v>
                </c:pt>
                <c:pt idx="73">
                  <c:v>194</c:v>
                </c:pt>
                <c:pt idx="74">
                  <c:v>195</c:v>
                </c:pt>
                <c:pt idx="75">
                  <c:v>196</c:v>
                </c:pt>
                <c:pt idx="76">
                  <c:v>197</c:v>
                </c:pt>
                <c:pt idx="77">
                  <c:v>198</c:v>
                </c:pt>
                <c:pt idx="78">
                  <c:v>199</c:v>
                </c:pt>
                <c:pt idx="79">
                  <c:v>200</c:v>
                </c:pt>
                <c:pt idx="80">
                  <c:v>201</c:v>
                </c:pt>
                <c:pt idx="81">
                  <c:v>202</c:v>
                </c:pt>
                <c:pt idx="82">
                  <c:v>203</c:v>
                </c:pt>
                <c:pt idx="83">
                  <c:v>204</c:v>
                </c:pt>
                <c:pt idx="84">
                  <c:v>205</c:v>
                </c:pt>
                <c:pt idx="85">
                  <c:v>206</c:v>
                </c:pt>
                <c:pt idx="86">
                  <c:v>207</c:v>
                </c:pt>
                <c:pt idx="87">
                  <c:v>208</c:v>
                </c:pt>
                <c:pt idx="88">
                  <c:v>209</c:v>
                </c:pt>
                <c:pt idx="89">
                  <c:v>210</c:v>
                </c:pt>
                <c:pt idx="90">
                  <c:v>211</c:v>
                </c:pt>
                <c:pt idx="91">
                  <c:v>212</c:v>
                </c:pt>
                <c:pt idx="92">
                  <c:v>213</c:v>
                </c:pt>
                <c:pt idx="93">
                  <c:v>214</c:v>
                </c:pt>
                <c:pt idx="94">
                  <c:v>215</c:v>
                </c:pt>
                <c:pt idx="95">
                  <c:v>216</c:v>
                </c:pt>
                <c:pt idx="96">
                  <c:v>217</c:v>
                </c:pt>
                <c:pt idx="97">
                  <c:v>218</c:v>
                </c:pt>
                <c:pt idx="98">
                  <c:v>219</c:v>
                </c:pt>
                <c:pt idx="99">
                  <c:v>220</c:v>
                </c:pt>
                <c:pt idx="100">
                  <c:v>221</c:v>
                </c:pt>
                <c:pt idx="101">
                  <c:v>222</c:v>
                </c:pt>
                <c:pt idx="102">
                  <c:v>223</c:v>
                </c:pt>
                <c:pt idx="103">
                  <c:v>224</c:v>
                </c:pt>
                <c:pt idx="104">
                  <c:v>225</c:v>
                </c:pt>
                <c:pt idx="105">
                  <c:v>226</c:v>
                </c:pt>
                <c:pt idx="106">
                  <c:v>227</c:v>
                </c:pt>
                <c:pt idx="107">
                  <c:v>228</c:v>
                </c:pt>
                <c:pt idx="108">
                  <c:v>229</c:v>
                </c:pt>
                <c:pt idx="109">
                  <c:v>230</c:v>
                </c:pt>
                <c:pt idx="110">
                  <c:v>231</c:v>
                </c:pt>
                <c:pt idx="111">
                  <c:v>232</c:v>
                </c:pt>
                <c:pt idx="112">
                  <c:v>233</c:v>
                </c:pt>
                <c:pt idx="113">
                  <c:v>234</c:v>
                </c:pt>
                <c:pt idx="114">
                  <c:v>235</c:v>
                </c:pt>
                <c:pt idx="115">
                  <c:v>236</c:v>
                </c:pt>
                <c:pt idx="116">
                  <c:v>237</c:v>
                </c:pt>
                <c:pt idx="117">
                  <c:v>238</c:v>
                </c:pt>
                <c:pt idx="118">
                  <c:v>239</c:v>
                </c:pt>
                <c:pt idx="119">
                  <c:v>240</c:v>
                </c:pt>
                <c:pt idx="120">
                  <c:v>241</c:v>
                </c:pt>
                <c:pt idx="121">
                  <c:v>242</c:v>
                </c:pt>
                <c:pt idx="122">
                  <c:v>243</c:v>
                </c:pt>
                <c:pt idx="123">
                  <c:v>244</c:v>
                </c:pt>
                <c:pt idx="124">
                  <c:v>245</c:v>
                </c:pt>
                <c:pt idx="125">
                  <c:v>246</c:v>
                </c:pt>
                <c:pt idx="126">
                  <c:v>247</c:v>
                </c:pt>
                <c:pt idx="127">
                  <c:v>248</c:v>
                </c:pt>
                <c:pt idx="128">
                  <c:v>249</c:v>
                </c:pt>
                <c:pt idx="129">
                  <c:v>250</c:v>
                </c:pt>
                <c:pt idx="130">
                  <c:v>251</c:v>
                </c:pt>
                <c:pt idx="131">
                  <c:v>252</c:v>
                </c:pt>
                <c:pt idx="132">
                  <c:v>253</c:v>
                </c:pt>
                <c:pt idx="133">
                  <c:v>254</c:v>
                </c:pt>
                <c:pt idx="134">
                  <c:v>255</c:v>
                </c:pt>
                <c:pt idx="135">
                  <c:v>256</c:v>
                </c:pt>
                <c:pt idx="136">
                  <c:v>257</c:v>
                </c:pt>
                <c:pt idx="137">
                  <c:v>258</c:v>
                </c:pt>
                <c:pt idx="138">
                  <c:v>259</c:v>
                </c:pt>
                <c:pt idx="139">
                  <c:v>260</c:v>
                </c:pt>
                <c:pt idx="140">
                  <c:v>261</c:v>
                </c:pt>
                <c:pt idx="141">
                  <c:v>262</c:v>
                </c:pt>
                <c:pt idx="142">
                  <c:v>263</c:v>
                </c:pt>
                <c:pt idx="143">
                  <c:v>264</c:v>
                </c:pt>
                <c:pt idx="144">
                  <c:v>265</c:v>
                </c:pt>
                <c:pt idx="145">
                  <c:v>266</c:v>
                </c:pt>
                <c:pt idx="146">
                  <c:v>267</c:v>
                </c:pt>
                <c:pt idx="147">
                  <c:v>268</c:v>
                </c:pt>
                <c:pt idx="148">
                  <c:v>269</c:v>
                </c:pt>
                <c:pt idx="149">
                  <c:v>270</c:v>
                </c:pt>
                <c:pt idx="150">
                  <c:v>271</c:v>
                </c:pt>
                <c:pt idx="151">
                  <c:v>272</c:v>
                </c:pt>
                <c:pt idx="152">
                  <c:v>273</c:v>
                </c:pt>
                <c:pt idx="153">
                  <c:v>274</c:v>
                </c:pt>
                <c:pt idx="154">
                  <c:v>275</c:v>
                </c:pt>
                <c:pt idx="155">
                  <c:v>276</c:v>
                </c:pt>
                <c:pt idx="156">
                  <c:v>277</c:v>
                </c:pt>
                <c:pt idx="157">
                  <c:v>278</c:v>
                </c:pt>
                <c:pt idx="158">
                  <c:v>279</c:v>
                </c:pt>
                <c:pt idx="159">
                  <c:v>280</c:v>
                </c:pt>
                <c:pt idx="160">
                  <c:v>281</c:v>
                </c:pt>
                <c:pt idx="161">
                  <c:v>282</c:v>
                </c:pt>
                <c:pt idx="162">
                  <c:v>283</c:v>
                </c:pt>
                <c:pt idx="163">
                  <c:v>284</c:v>
                </c:pt>
                <c:pt idx="164">
                  <c:v>285</c:v>
                </c:pt>
                <c:pt idx="165">
                  <c:v>286</c:v>
                </c:pt>
                <c:pt idx="166">
                  <c:v>287</c:v>
                </c:pt>
                <c:pt idx="167">
                  <c:v>288</c:v>
                </c:pt>
                <c:pt idx="168">
                  <c:v>289</c:v>
                </c:pt>
                <c:pt idx="169">
                  <c:v>290</c:v>
                </c:pt>
                <c:pt idx="170">
                  <c:v>291</c:v>
                </c:pt>
                <c:pt idx="171">
                  <c:v>292</c:v>
                </c:pt>
                <c:pt idx="172">
                  <c:v>293</c:v>
                </c:pt>
                <c:pt idx="173">
                  <c:v>294</c:v>
                </c:pt>
                <c:pt idx="174">
                  <c:v>295</c:v>
                </c:pt>
                <c:pt idx="175">
                  <c:v>296</c:v>
                </c:pt>
                <c:pt idx="176">
                  <c:v>297</c:v>
                </c:pt>
                <c:pt idx="177">
                  <c:v>298</c:v>
                </c:pt>
                <c:pt idx="178">
                  <c:v>299</c:v>
                </c:pt>
                <c:pt idx="179">
                  <c:v>300</c:v>
                </c:pt>
                <c:pt idx="180">
                  <c:v>301</c:v>
                </c:pt>
                <c:pt idx="181">
                  <c:v>302</c:v>
                </c:pt>
                <c:pt idx="182">
                  <c:v>303</c:v>
                </c:pt>
                <c:pt idx="183">
                  <c:v>304</c:v>
                </c:pt>
                <c:pt idx="184">
                  <c:v>305</c:v>
                </c:pt>
                <c:pt idx="185">
                  <c:v>306</c:v>
                </c:pt>
                <c:pt idx="186">
                  <c:v>307</c:v>
                </c:pt>
                <c:pt idx="187">
                  <c:v>308</c:v>
                </c:pt>
                <c:pt idx="188">
                  <c:v>309</c:v>
                </c:pt>
                <c:pt idx="189">
                  <c:v>310</c:v>
                </c:pt>
                <c:pt idx="190">
                  <c:v>311</c:v>
                </c:pt>
                <c:pt idx="191">
                  <c:v>312</c:v>
                </c:pt>
                <c:pt idx="192">
                  <c:v>313</c:v>
                </c:pt>
                <c:pt idx="193">
                  <c:v>314</c:v>
                </c:pt>
                <c:pt idx="194">
                  <c:v>315</c:v>
                </c:pt>
                <c:pt idx="195">
                  <c:v>316</c:v>
                </c:pt>
                <c:pt idx="196">
                  <c:v>317</c:v>
                </c:pt>
                <c:pt idx="197">
                  <c:v>318</c:v>
                </c:pt>
                <c:pt idx="198">
                  <c:v>319</c:v>
                </c:pt>
              </c:numCache>
            </c:numRef>
          </c:cat>
          <c:val>
            <c:numRef>
              <c:f>Madina_WX!$Q$491:$Q$689</c:f>
              <c:numCache>
                <c:formatCode>General</c:formatCode>
                <c:ptCount val="19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25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100</c:v>
                </c:pt>
                <c:pt idx="66">
                  <c:v>90</c:v>
                </c:pt>
                <c:pt idx="67">
                  <c:v>0</c:v>
                </c:pt>
                <c:pt idx="68">
                  <c:v>0</c:v>
                </c:pt>
                <c:pt idx="69">
                  <c:v>17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45</c:v>
                </c:pt>
                <c:pt idx="74">
                  <c:v>30</c:v>
                </c:pt>
                <c:pt idx="75">
                  <c:v>0</c:v>
                </c:pt>
                <c:pt idx="76">
                  <c:v>2</c:v>
                </c:pt>
                <c:pt idx="77">
                  <c:v>0</c:v>
                </c:pt>
                <c:pt idx="78">
                  <c:v>4</c:v>
                </c:pt>
                <c:pt idx="79">
                  <c:v>0</c:v>
                </c:pt>
                <c:pt idx="80">
                  <c:v>10</c:v>
                </c:pt>
                <c:pt idx="81">
                  <c:v>0</c:v>
                </c:pt>
                <c:pt idx="82">
                  <c:v>8</c:v>
                </c:pt>
                <c:pt idx="83">
                  <c:v>45</c:v>
                </c:pt>
                <c:pt idx="84">
                  <c:v>0</c:v>
                </c:pt>
                <c:pt idx="85">
                  <c:v>0</c:v>
                </c:pt>
                <c:pt idx="86">
                  <c:v>10</c:v>
                </c:pt>
                <c:pt idx="87">
                  <c:v>0</c:v>
                </c:pt>
                <c:pt idx="88">
                  <c:v>53</c:v>
                </c:pt>
                <c:pt idx="89">
                  <c:v>7</c:v>
                </c:pt>
                <c:pt idx="90">
                  <c:v>0</c:v>
                </c:pt>
                <c:pt idx="91">
                  <c:v>15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25</c:v>
                </c:pt>
                <c:pt idx="100">
                  <c:v>0</c:v>
                </c:pt>
                <c:pt idx="101">
                  <c:v>0</c:v>
                </c:pt>
                <c:pt idx="102">
                  <c:v>20</c:v>
                </c:pt>
                <c:pt idx="103">
                  <c:v>0</c:v>
                </c:pt>
                <c:pt idx="104">
                  <c:v>0</c:v>
                </c:pt>
                <c:pt idx="105">
                  <c:v>20</c:v>
                </c:pt>
                <c:pt idx="106">
                  <c:v>0</c:v>
                </c:pt>
                <c:pt idx="107">
                  <c:v>0</c:v>
                </c:pt>
                <c:pt idx="108">
                  <c:v>15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33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30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7</c:v>
                </c:pt>
                <c:pt idx="133">
                  <c:v>0</c:v>
                </c:pt>
                <c:pt idx="134">
                  <c:v>0</c:v>
                </c:pt>
                <c:pt idx="135">
                  <c:v>18</c:v>
                </c:pt>
                <c:pt idx="136">
                  <c:v>0</c:v>
                </c:pt>
                <c:pt idx="137">
                  <c:v>20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8</c:v>
                </c:pt>
                <c:pt idx="143">
                  <c:v>0</c:v>
                </c:pt>
                <c:pt idx="144">
                  <c:v>10</c:v>
                </c:pt>
                <c:pt idx="145">
                  <c:v>15</c:v>
                </c:pt>
                <c:pt idx="146">
                  <c:v>0</c:v>
                </c:pt>
                <c:pt idx="147">
                  <c:v>0</c:v>
                </c:pt>
                <c:pt idx="148">
                  <c:v>12</c:v>
                </c:pt>
                <c:pt idx="149">
                  <c:v>0</c:v>
                </c:pt>
                <c:pt idx="150">
                  <c:v>7</c:v>
                </c:pt>
                <c:pt idx="151">
                  <c:v>16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5</c:v>
                </c:pt>
                <c:pt idx="163">
                  <c:v>0</c:v>
                </c:pt>
                <c:pt idx="164">
                  <c:v>0</c:v>
                </c:pt>
                <c:pt idx="165">
                  <c:v>10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A3-4EB4-A3BE-AD6B30C442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57265632"/>
        <c:axId val="557271536"/>
      </c:barChart>
      <c:lineChart>
        <c:grouping val="standard"/>
        <c:varyColors val="0"/>
        <c:ser>
          <c:idx val="2"/>
          <c:order val="1"/>
          <c:tx>
            <c:strRef>
              <c:f>Madina_WX!$R$490</c:f>
              <c:strCache>
                <c:ptCount val="1"/>
                <c:pt idx="0">
                  <c:v>ET0</c:v>
                </c:pt>
              </c:strCache>
            </c:strRef>
          </c:tx>
          <c:spPr>
            <a:ln w="158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cat>
            <c:numRef>
              <c:f>Madina_WX!$N$491:$N$689</c:f>
              <c:numCache>
                <c:formatCode>General</c:formatCode>
                <c:ptCount val="199"/>
                <c:pt idx="0">
                  <c:v>121</c:v>
                </c:pt>
                <c:pt idx="1">
                  <c:v>122</c:v>
                </c:pt>
                <c:pt idx="2">
                  <c:v>123</c:v>
                </c:pt>
                <c:pt idx="3">
                  <c:v>124</c:v>
                </c:pt>
                <c:pt idx="4">
                  <c:v>125</c:v>
                </c:pt>
                <c:pt idx="5">
                  <c:v>126</c:v>
                </c:pt>
                <c:pt idx="6">
                  <c:v>127</c:v>
                </c:pt>
                <c:pt idx="7">
                  <c:v>128</c:v>
                </c:pt>
                <c:pt idx="8">
                  <c:v>129</c:v>
                </c:pt>
                <c:pt idx="9">
                  <c:v>130</c:v>
                </c:pt>
                <c:pt idx="10">
                  <c:v>131</c:v>
                </c:pt>
                <c:pt idx="11">
                  <c:v>132</c:v>
                </c:pt>
                <c:pt idx="12">
                  <c:v>133</c:v>
                </c:pt>
                <c:pt idx="13">
                  <c:v>134</c:v>
                </c:pt>
                <c:pt idx="14">
                  <c:v>135</c:v>
                </c:pt>
                <c:pt idx="15">
                  <c:v>136</c:v>
                </c:pt>
                <c:pt idx="16">
                  <c:v>137</c:v>
                </c:pt>
                <c:pt idx="17">
                  <c:v>138</c:v>
                </c:pt>
                <c:pt idx="18">
                  <c:v>139</c:v>
                </c:pt>
                <c:pt idx="19">
                  <c:v>140</c:v>
                </c:pt>
                <c:pt idx="20">
                  <c:v>141</c:v>
                </c:pt>
                <c:pt idx="21">
                  <c:v>142</c:v>
                </c:pt>
                <c:pt idx="22">
                  <c:v>143</c:v>
                </c:pt>
                <c:pt idx="23">
                  <c:v>144</c:v>
                </c:pt>
                <c:pt idx="24">
                  <c:v>145</c:v>
                </c:pt>
                <c:pt idx="25">
                  <c:v>146</c:v>
                </c:pt>
                <c:pt idx="26">
                  <c:v>147</c:v>
                </c:pt>
                <c:pt idx="27">
                  <c:v>148</c:v>
                </c:pt>
                <c:pt idx="28">
                  <c:v>149</c:v>
                </c:pt>
                <c:pt idx="29">
                  <c:v>150</c:v>
                </c:pt>
                <c:pt idx="30">
                  <c:v>151</c:v>
                </c:pt>
                <c:pt idx="31">
                  <c:v>152</c:v>
                </c:pt>
                <c:pt idx="32">
                  <c:v>153</c:v>
                </c:pt>
                <c:pt idx="33">
                  <c:v>154</c:v>
                </c:pt>
                <c:pt idx="34">
                  <c:v>155</c:v>
                </c:pt>
                <c:pt idx="35">
                  <c:v>156</c:v>
                </c:pt>
                <c:pt idx="36">
                  <c:v>157</c:v>
                </c:pt>
                <c:pt idx="37">
                  <c:v>158</c:v>
                </c:pt>
                <c:pt idx="38">
                  <c:v>159</c:v>
                </c:pt>
                <c:pt idx="39">
                  <c:v>160</c:v>
                </c:pt>
                <c:pt idx="40">
                  <c:v>161</c:v>
                </c:pt>
                <c:pt idx="41">
                  <c:v>162</c:v>
                </c:pt>
                <c:pt idx="42">
                  <c:v>163</c:v>
                </c:pt>
                <c:pt idx="43">
                  <c:v>164</c:v>
                </c:pt>
                <c:pt idx="44">
                  <c:v>165</c:v>
                </c:pt>
                <c:pt idx="45">
                  <c:v>166</c:v>
                </c:pt>
                <c:pt idx="46">
                  <c:v>167</c:v>
                </c:pt>
                <c:pt idx="47">
                  <c:v>168</c:v>
                </c:pt>
                <c:pt idx="48">
                  <c:v>169</c:v>
                </c:pt>
                <c:pt idx="49">
                  <c:v>170</c:v>
                </c:pt>
                <c:pt idx="50">
                  <c:v>171</c:v>
                </c:pt>
                <c:pt idx="51">
                  <c:v>172</c:v>
                </c:pt>
                <c:pt idx="52">
                  <c:v>173</c:v>
                </c:pt>
                <c:pt idx="53">
                  <c:v>174</c:v>
                </c:pt>
                <c:pt idx="54">
                  <c:v>175</c:v>
                </c:pt>
                <c:pt idx="55">
                  <c:v>176</c:v>
                </c:pt>
                <c:pt idx="56">
                  <c:v>177</c:v>
                </c:pt>
                <c:pt idx="57">
                  <c:v>178</c:v>
                </c:pt>
                <c:pt idx="58">
                  <c:v>179</c:v>
                </c:pt>
                <c:pt idx="59">
                  <c:v>180</c:v>
                </c:pt>
                <c:pt idx="60">
                  <c:v>181</c:v>
                </c:pt>
                <c:pt idx="61">
                  <c:v>182</c:v>
                </c:pt>
                <c:pt idx="62">
                  <c:v>183</c:v>
                </c:pt>
                <c:pt idx="63">
                  <c:v>184</c:v>
                </c:pt>
                <c:pt idx="64">
                  <c:v>185</c:v>
                </c:pt>
                <c:pt idx="65">
                  <c:v>186</c:v>
                </c:pt>
                <c:pt idx="66">
                  <c:v>187</c:v>
                </c:pt>
                <c:pt idx="67">
                  <c:v>188</c:v>
                </c:pt>
                <c:pt idx="68">
                  <c:v>189</c:v>
                </c:pt>
                <c:pt idx="69">
                  <c:v>190</c:v>
                </c:pt>
                <c:pt idx="70">
                  <c:v>191</c:v>
                </c:pt>
                <c:pt idx="71">
                  <c:v>192</c:v>
                </c:pt>
                <c:pt idx="72">
                  <c:v>193</c:v>
                </c:pt>
                <c:pt idx="73">
                  <c:v>194</c:v>
                </c:pt>
                <c:pt idx="74">
                  <c:v>195</c:v>
                </c:pt>
                <c:pt idx="75">
                  <c:v>196</c:v>
                </c:pt>
                <c:pt idx="76">
                  <c:v>197</c:v>
                </c:pt>
                <c:pt idx="77">
                  <c:v>198</c:v>
                </c:pt>
                <c:pt idx="78">
                  <c:v>199</c:v>
                </c:pt>
                <c:pt idx="79">
                  <c:v>200</c:v>
                </c:pt>
                <c:pt idx="80">
                  <c:v>201</c:v>
                </c:pt>
                <c:pt idx="81">
                  <c:v>202</c:v>
                </c:pt>
                <c:pt idx="82">
                  <c:v>203</c:v>
                </c:pt>
                <c:pt idx="83">
                  <c:v>204</c:v>
                </c:pt>
                <c:pt idx="84">
                  <c:v>205</c:v>
                </c:pt>
                <c:pt idx="85">
                  <c:v>206</c:v>
                </c:pt>
                <c:pt idx="86">
                  <c:v>207</c:v>
                </c:pt>
                <c:pt idx="87">
                  <c:v>208</c:v>
                </c:pt>
                <c:pt idx="88">
                  <c:v>209</c:v>
                </c:pt>
                <c:pt idx="89">
                  <c:v>210</c:v>
                </c:pt>
                <c:pt idx="90">
                  <c:v>211</c:v>
                </c:pt>
                <c:pt idx="91">
                  <c:v>212</c:v>
                </c:pt>
                <c:pt idx="92">
                  <c:v>213</c:v>
                </c:pt>
                <c:pt idx="93">
                  <c:v>214</c:v>
                </c:pt>
                <c:pt idx="94">
                  <c:v>215</c:v>
                </c:pt>
                <c:pt idx="95">
                  <c:v>216</c:v>
                </c:pt>
                <c:pt idx="96">
                  <c:v>217</c:v>
                </c:pt>
                <c:pt idx="97">
                  <c:v>218</c:v>
                </c:pt>
                <c:pt idx="98">
                  <c:v>219</c:v>
                </c:pt>
                <c:pt idx="99">
                  <c:v>220</c:v>
                </c:pt>
                <c:pt idx="100">
                  <c:v>221</c:v>
                </c:pt>
                <c:pt idx="101">
                  <c:v>222</c:v>
                </c:pt>
                <c:pt idx="102">
                  <c:v>223</c:v>
                </c:pt>
                <c:pt idx="103">
                  <c:v>224</c:v>
                </c:pt>
                <c:pt idx="104">
                  <c:v>225</c:v>
                </c:pt>
                <c:pt idx="105">
                  <c:v>226</c:v>
                </c:pt>
                <c:pt idx="106">
                  <c:v>227</c:v>
                </c:pt>
                <c:pt idx="107">
                  <c:v>228</c:v>
                </c:pt>
                <c:pt idx="108">
                  <c:v>229</c:v>
                </c:pt>
                <c:pt idx="109">
                  <c:v>230</c:v>
                </c:pt>
                <c:pt idx="110">
                  <c:v>231</c:v>
                </c:pt>
                <c:pt idx="111">
                  <c:v>232</c:v>
                </c:pt>
                <c:pt idx="112">
                  <c:v>233</c:v>
                </c:pt>
                <c:pt idx="113">
                  <c:v>234</c:v>
                </c:pt>
                <c:pt idx="114">
                  <c:v>235</c:v>
                </c:pt>
                <c:pt idx="115">
                  <c:v>236</c:v>
                </c:pt>
                <c:pt idx="116">
                  <c:v>237</c:v>
                </c:pt>
                <c:pt idx="117">
                  <c:v>238</c:v>
                </c:pt>
                <c:pt idx="118">
                  <c:v>239</c:v>
                </c:pt>
                <c:pt idx="119">
                  <c:v>240</c:v>
                </c:pt>
                <c:pt idx="120">
                  <c:v>241</c:v>
                </c:pt>
                <c:pt idx="121">
                  <c:v>242</c:v>
                </c:pt>
                <c:pt idx="122">
                  <c:v>243</c:v>
                </c:pt>
                <c:pt idx="123">
                  <c:v>244</c:v>
                </c:pt>
                <c:pt idx="124">
                  <c:v>245</c:v>
                </c:pt>
                <c:pt idx="125">
                  <c:v>246</c:v>
                </c:pt>
                <c:pt idx="126">
                  <c:v>247</c:v>
                </c:pt>
                <c:pt idx="127">
                  <c:v>248</c:v>
                </c:pt>
                <c:pt idx="128">
                  <c:v>249</c:v>
                </c:pt>
                <c:pt idx="129">
                  <c:v>250</c:v>
                </c:pt>
                <c:pt idx="130">
                  <c:v>251</c:v>
                </c:pt>
                <c:pt idx="131">
                  <c:v>252</c:v>
                </c:pt>
                <c:pt idx="132">
                  <c:v>253</c:v>
                </c:pt>
                <c:pt idx="133">
                  <c:v>254</c:v>
                </c:pt>
                <c:pt idx="134">
                  <c:v>255</c:v>
                </c:pt>
                <c:pt idx="135">
                  <c:v>256</c:v>
                </c:pt>
                <c:pt idx="136">
                  <c:v>257</c:v>
                </c:pt>
                <c:pt idx="137">
                  <c:v>258</c:v>
                </c:pt>
                <c:pt idx="138">
                  <c:v>259</c:v>
                </c:pt>
                <c:pt idx="139">
                  <c:v>260</c:v>
                </c:pt>
                <c:pt idx="140">
                  <c:v>261</c:v>
                </c:pt>
                <c:pt idx="141">
                  <c:v>262</c:v>
                </c:pt>
                <c:pt idx="142">
                  <c:v>263</c:v>
                </c:pt>
                <c:pt idx="143">
                  <c:v>264</c:v>
                </c:pt>
                <c:pt idx="144">
                  <c:v>265</c:v>
                </c:pt>
                <c:pt idx="145">
                  <c:v>266</c:v>
                </c:pt>
                <c:pt idx="146">
                  <c:v>267</c:v>
                </c:pt>
                <c:pt idx="147">
                  <c:v>268</c:v>
                </c:pt>
                <c:pt idx="148">
                  <c:v>269</c:v>
                </c:pt>
                <c:pt idx="149">
                  <c:v>270</c:v>
                </c:pt>
                <c:pt idx="150">
                  <c:v>271</c:v>
                </c:pt>
                <c:pt idx="151">
                  <c:v>272</c:v>
                </c:pt>
                <c:pt idx="152">
                  <c:v>273</c:v>
                </c:pt>
                <c:pt idx="153">
                  <c:v>274</c:v>
                </c:pt>
                <c:pt idx="154">
                  <c:v>275</c:v>
                </c:pt>
                <c:pt idx="155">
                  <c:v>276</c:v>
                </c:pt>
                <c:pt idx="156">
                  <c:v>277</c:v>
                </c:pt>
                <c:pt idx="157">
                  <c:v>278</c:v>
                </c:pt>
                <c:pt idx="158">
                  <c:v>279</c:v>
                </c:pt>
                <c:pt idx="159">
                  <c:v>280</c:v>
                </c:pt>
                <c:pt idx="160">
                  <c:v>281</c:v>
                </c:pt>
                <c:pt idx="161">
                  <c:v>282</c:v>
                </c:pt>
                <c:pt idx="162">
                  <c:v>283</c:v>
                </c:pt>
                <c:pt idx="163">
                  <c:v>284</c:v>
                </c:pt>
                <c:pt idx="164">
                  <c:v>285</c:v>
                </c:pt>
                <c:pt idx="165">
                  <c:v>286</c:v>
                </c:pt>
                <c:pt idx="166">
                  <c:v>287</c:v>
                </c:pt>
                <c:pt idx="167">
                  <c:v>288</c:v>
                </c:pt>
                <c:pt idx="168">
                  <c:v>289</c:v>
                </c:pt>
                <c:pt idx="169">
                  <c:v>290</c:v>
                </c:pt>
                <c:pt idx="170">
                  <c:v>291</c:v>
                </c:pt>
                <c:pt idx="171">
                  <c:v>292</c:v>
                </c:pt>
                <c:pt idx="172">
                  <c:v>293</c:v>
                </c:pt>
                <c:pt idx="173">
                  <c:v>294</c:v>
                </c:pt>
                <c:pt idx="174">
                  <c:v>295</c:v>
                </c:pt>
                <c:pt idx="175">
                  <c:v>296</c:v>
                </c:pt>
                <c:pt idx="176">
                  <c:v>297</c:v>
                </c:pt>
                <c:pt idx="177">
                  <c:v>298</c:v>
                </c:pt>
                <c:pt idx="178">
                  <c:v>299</c:v>
                </c:pt>
                <c:pt idx="179">
                  <c:v>300</c:v>
                </c:pt>
                <c:pt idx="180">
                  <c:v>301</c:v>
                </c:pt>
                <c:pt idx="181">
                  <c:v>302</c:v>
                </c:pt>
                <c:pt idx="182">
                  <c:v>303</c:v>
                </c:pt>
                <c:pt idx="183">
                  <c:v>304</c:v>
                </c:pt>
                <c:pt idx="184">
                  <c:v>305</c:v>
                </c:pt>
                <c:pt idx="185">
                  <c:v>306</c:v>
                </c:pt>
                <c:pt idx="186">
                  <c:v>307</c:v>
                </c:pt>
                <c:pt idx="187">
                  <c:v>308</c:v>
                </c:pt>
                <c:pt idx="188">
                  <c:v>309</c:v>
                </c:pt>
                <c:pt idx="189">
                  <c:v>310</c:v>
                </c:pt>
                <c:pt idx="190">
                  <c:v>311</c:v>
                </c:pt>
                <c:pt idx="191">
                  <c:v>312</c:v>
                </c:pt>
                <c:pt idx="192">
                  <c:v>313</c:v>
                </c:pt>
                <c:pt idx="193">
                  <c:v>314</c:v>
                </c:pt>
                <c:pt idx="194">
                  <c:v>315</c:v>
                </c:pt>
                <c:pt idx="195">
                  <c:v>316</c:v>
                </c:pt>
                <c:pt idx="196">
                  <c:v>317</c:v>
                </c:pt>
                <c:pt idx="197">
                  <c:v>318</c:v>
                </c:pt>
                <c:pt idx="198">
                  <c:v>319</c:v>
                </c:pt>
              </c:numCache>
            </c:numRef>
          </c:cat>
          <c:val>
            <c:numRef>
              <c:f>Madina_WX!$R$491:$R$689</c:f>
              <c:numCache>
                <c:formatCode>General</c:formatCode>
                <c:ptCount val="199"/>
                <c:pt idx="0">
                  <c:v>6.2</c:v>
                </c:pt>
                <c:pt idx="1">
                  <c:v>6</c:v>
                </c:pt>
                <c:pt idx="2">
                  <c:v>6.5</c:v>
                </c:pt>
                <c:pt idx="3">
                  <c:v>5.5</c:v>
                </c:pt>
                <c:pt idx="4">
                  <c:v>5.6</c:v>
                </c:pt>
                <c:pt idx="5">
                  <c:v>6.5</c:v>
                </c:pt>
                <c:pt idx="6">
                  <c:v>6.5</c:v>
                </c:pt>
                <c:pt idx="7">
                  <c:v>6.6</c:v>
                </c:pt>
                <c:pt idx="8">
                  <c:v>5.6</c:v>
                </c:pt>
                <c:pt idx="9">
                  <c:v>5.9</c:v>
                </c:pt>
                <c:pt idx="10">
                  <c:v>6</c:v>
                </c:pt>
                <c:pt idx="11">
                  <c:v>6.2</c:v>
                </c:pt>
                <c:pt idx="12">
                  <c:v>6</c:v>
                </c:pt>
                <c:pt idx="13">
                  <c:v>2.8</c:v>
                </c:pt>
                <c:pt idx="14">
                  <c:v>5.7</c:v>
                </c:pt>
                <c:pt idx="15">
                  <c:v>6.1</c:v>
                </c:pt>
                <c:pt idx="16">
                  <c:v>3.7</c:v>
                </c:pt>
                <c:pt idx="17">
                  <c:v>4.3</c:v>
                </c:pt>
                <c:pt idx="18">
                  <c:v>5.7</c:v>
                </c:pt>
                <c:pt idx="19">
                  <c:v>5.4</c:v>
                </c:pt>
                <c:pt idx="20">
                  <c:v>4.3</c:v>
                </c:pt>
                <c:pt idx="21">
                  <c:v>6.1</c:v>
                </c:pt>
                <c:pt idx="22">
                  <c:v>5.6</c:v>
                </c:pt>
                <c:pt idx="23">
                  <c:v>2.5</c:v>
                </c:pt>
                <c:pt idx="24">
                  <c:v>5.7</c:v>
                </c:pt>
                <c:pt idx="25">
                  <c:v>5.5</c:v>
                </c:pt>
                <c:pt idx="26">
                  <c:v>3.7</c:v>
                </c:pt>
                <c:pt idx="27">
                  <c:v>5.4</c:v>
                </c:pt>
                <c:pt idx="28">
                  <c:v>6.3</c:v>
                </c:pt>
                <c:pt idx="29">
                  <c:v>4.0999999999999996</c:v>
                </c:pt>
                <c:pt idx="30">
                  <c:v>5.4</c:v>
                </c:pt>
                <c:pt idx="31">
                  <c:v>5.9</c:v>
                </c:pt>
                <c:pt idx="32">
                  <c:v>5.7</c:v>
                </c:pt>
                <c:pt idx="33">
                  <c:v>5.2</c:v>
                </c:pt>
                <c:pt idx="34">
                  <c:v>5.3</c:v>
                </c:pt>
                <c:pt idx="35">
                  <c:v>5.4</c:v>
                </c:pt>
                <c:pt idx="36">
                  <c:v>3.8</c:v>
                </c:pt>
                <c:pt idx="37">
                  <c:v>5.0999999999999996</c:v>
                </c:pt>
                <c:pt idx="38">
                  <c:v>5.9</c:v>
                </c:pt>
                <c:pt idx="39">
                  <c:v>5.6</c:v>
                </c:pt>
                <c:pt idx="40">
                  <c:v>5.3</c:v>
                </c:pt>
                <c:pt idx="41">
                  <c:v>4.5</c:v>
                </c:pt>
                <c:pt idx="42">
                  <c:v>5.9</c:v>
                </c:pt>
                <c:pt idx="43">
                  <c:v>5.5</c:v>
                </c:pt>
                <c:pt idx="44">
                  <c:v>5.2</c:v>
                </c:pt>
                <c:pt idx="45">
                  <c:v>5.7</c:v>
                </c:pt>
                <c:pt idx="46">
                  <c:v>4.5</c:v>
                </c:pt>
                <c:pt idx="47">
                  <c:v>4.7</c:v>
                </c:pt>
                <c:pt idx="48">
                  <c:v>4.5</c:v>
                </c:pt>
                <c:pt idx="49">
                  <c:v>5.7</c:v>
                </c:pt>
                <c:pt idx="50">
                  <c:v>3.9</c:v>
                </c:pt>
                <c:pt idx="51">
                  <c:v>3.7</c:v>
                </c:pt>
                <c:pt idx="52">
                  <c:v>5.2</c:v>
                </c:pt>
                <c:pt idx="53">
                  <c:v>5.5</c:v>
                </c:pt>
                <c:pt idx="54">
                  <c:v>3.4</c:v>
                </c:pt>
                <c:pt idx="55">
                  <c:v>3.7</c:v>
                </c:pt>
                <c:pt idx="56">
                  <c:v>4.8</c:v>
                </c:pt>
                <c:pt idx="57">
                  <c:v>4.2</c:v>
                </c:pt>
                <c:pt idx="58">
                  <c:v>4.2</c:v>
                </c:pt>
                <c:pt idx="59">
                  <c:v>5</c:v>
                </c:pt>
                <c:pt idx="60">
                  <c:v>5.3</c:v>
                </c:pt>
                <c:pt idx="61">
                  <c:v>5.5</c:v>
                </c:pt>
                <c:pt idx="62">
                  <c:v>3.5</c:v>
                </c:pt>
                <c:pt idx="63">
                  <c:v>5.4</c:v>
                </c:pt>
                <c:pt idx="64">
                  <c:v>5.2</c:v>
                </c:pt>
                <c:pt idx="65">
                  <c:v>4.5999999999999996</c:v>
                </c:pt>
                <c:pt idx="66">
                  <c:v>5</c:v>
                </c:pt>
                <c:pt idx="67">
                  <c:v>4.8</c:v>
                </c:pt>
                <c:pt idx="68">
                  <c:v>5.3</c:v>
                </c:pt>
                <c:pt idx="69">
                  <c:v>5.3</c:v>
                </c:pt>
                <c:pt idx="70">
                  <c:v>4.0999999999999996</c:v>
                </c:pt>
                <c:pt idx="71">
                  <c:v>4.7</c:v>
                </c:pt>
                <c:pt idx="72">
                  <c:v>4.3</c:v>
                </c:pt>
                <c:pt idx="73">
                  <c:v>5</c:v>
                </c:pt>
                <c:pt idx="74">
                  <c:v>4.5</c:v>
                </c:pt>
                <c:pt idx="75">
                  <c:v>4.4000000000000004</c:v>
                </c:pt>
                <c:pt idx="76">
                  <c:v>5</c:v>
                </c:pt>
                <c:pt idx="77">
                  <c:v>4.8</c:v>
                </c:pt>
                <c:pt idx="78">
                  <c:v>5.0999999999999996</c:v>
                </c:pt>
                <c:pt idx="79">
                  <c:v>5.2</c:v>
                </c:pt>
                <c:pt idx="80">
                  <c:v>4.7</c:v>
                </c:pt>
                <c:pt idx="81">
                  <c:v>4.7</c:v>
                </c:pt>
                <c:pt idx="82">
                  <c:v>4.7</c:v>
                </c:pt>
                <c:pt idx="83">
                  <c:v>3.7</c:v>
                </c:pt>
                <c:pt idx="84">
                  <c:v>4.0999999999999996</c:v>
                </c:pt>
                <c:pt idx="85">
                  <c:v>5.5</c:v>
                </c:pt>
                <c:pt idx="86">
                  <c:v>3.5</c:v>
                </c:pt>
                <c:pt idx="87">
                  <c:v>5</c:v>
                </c:pt>
                <c:pt idx="88">
                  <c:v>5</c:v>
                </c:pt>
                <c:pt idx="89">
                  <c:v>3.8</c:v>
                </c:pt>
                <c:pt idx="90">
                  <c:v>4.7</c:v>
                </c:pt>
                <c:pt idx="91">
                  <c:v>3.8</c:v>
                </c:pt>
                <c:pt idx="92">
                  <c:v>5.3</c:v>
                </c:pt>
                <c:pt idx="93">
                  <c:v>5.2</c:v>
                </c:pt>
                <c:pt idx="94">
                  <c:v>4.9000000000000004</c:v>
                </c:pt>
                <c:pt idx="95">
                  <c:v>4.7</c:v>
                </c:pt>
                <c:pt idx="96">
                  <c:v>4.9000000000000004</c:v>
                </c:pt>
                <c:pt idx="97">
                  <c:v>4</c:v>
                </c:pt>
                <c:pt idx="98">
                  <c:v>4.8</c:v>
                </c:pt>
                <c:pt idx="99">
                  <c:v>3.8</c:v>
                </c:pt>
                <c:pt idx="100">
                  <c:v>3.8</c:v>
                </c:pt>
                <c:pt idx="101">
                  <c:v>4.8</c:v>
                </c:pt>
                <c:pt idx="102">
                  <c:v>4.2</c:v>
                </c:pt>
                <c:pt idx="103">
                  <c:v>5.2</c:v>
                </c:pt>
                <c:pt idx="104">
                  <c:v>4.9000000000000004</c:v>
                </c:pt>
                <c:pt idx="105">
                  <c:v>5.3</c:v>
                </c:pt>
                <c:pt idx="106">
                  <c:v>3.5</c:v>
                </c:pt>
                <c:pt idx="107">
                  <c:v>4.0999999999999996</c:v>
                </c:pt>
                <c:pt idx="108">
                  <c:v>5</c:v>
                </c:pt>
                <c:pt idx="109">
                  <c:v>4.4000000000000004</c:v>
                </c:pt>
                <c:pt idx="110">
                  <c:v>5.0999999999999996</c:v>
                </c:pt>
                <c:pt idx="111">
                  <c:v>4.8</c:v>
                </c:pt>
                <c:pt idx="112">
                  <c:v>3.8</c:v>
                </c:pt>
                <c:pt idx="113">
                  <c:v>4</c:v>
                </c:pt>
                <c:pt idx="114">
                  <c:v>3.8</c:v>
                </c:pt>
                <c:pt idx="115">
                  <c:v>4</c:v>
                </c:pt>
                <c:pt idx="116">
                  <c:v>4.4000000000000004</c:v>
                </c:pt>
                <c:pt idx="117">
                  <c:v>4.8</c:v>
                </c:pt>
                <c:pt idx="118">
                  <c:v>4.5</c:v>
                </c:pt>
                <c:pt idx="119">
                  <c:v>4.8</c:v>
                </c:pt>
                <c:pt idx="120">
                  <c:v>5.3</c:v>
                </c:pt>
                <c:pt idx="121">
                  <c:v>3.4</c:v>
                </c:pt>
                <c:pt idx="122">
                  <c:v>3.4</c:v>
                </c:pt>
                <c:pt idx="123">
                  <c:v>3.6</c:v>
                </c:pt>
                <c:pt idx="124">
                  <c:v>3.6</c:v>
                </c:pt>
                <c:pt idx="125">
                  <c:v>4.7</c:v>
                </c:pt>
                <c:pt idx="126">
                  <c:v>4.9000000000000004</c:v>
                </c:pt>
                <c:pt idx="127">
                  <c:v>5.2</c:v>
                </c:pt>
                <c:pt idx="128">
                  <c:v>5.3</c:v>
                </c:pt>
                <c:pt idx="129">
                  <c:v>4.7</c:v>
                </c:pt>
                <c:pt idx="130">
                  <c:v>5.2</c:v>
                </c:pt>
                <c:pt idx="131">
                  <c:v>5</c:v>
                </c:pt>
                <c:pt idx="132">
                  <c:v>4.9000000000000004</c:v>
                </c:pt>
                <c:pt idx="133">
                  <c:v>5.0999999999999996</c:v>
                </c:pt>
                <c:pt idx="134">
                  <c:v>4.8</c:v>
                </c:pt>
                <c:pt idx="135">
                  <c:v>5.3</c:v>
                </c:pt>
                <c:pt idx="136">
                  <c:v>4.5</c:v>
                </c:pt>
                <c:pt idx="137">
                  <c:v>4.9000000000000004</c:v>
                </c:pt>
                <c:pt idx="138">
                  <c:v>4.9000000000000004</c:v>
                </c:pt>
                <c:pt idx="139">
                  <c:v>4.5999999999999996</c:v>
                </c:pt>
                <c:pt idx="140">
                  <c:v>4.5</c:v>
                </c:pt>
                <c:pt idx="141">
                  <c:v>5.4</c:v>
                </c:pt>
                <c:pt idx="142">
                  <c:v>5.0999999999999996</c:v>
                </c:pt>
                <c:pt idx="143">
                  <c:v>4.8</c:v>
                </c:pt>
                <c:pt idx="144">
                  <c:v>4.4000000000000004</c:v>
                </c:pt>
                <c:pt idx="145">
                  <c:v>4.3</c:v>
                </c:pt>
                <c:pt idx="146">
                  <c:v>4.2</c:v>
                </c:pt>
                <c:pt idx="147">
                  <c:v>5.3</c:v>
                </c:pt>
                <c:pt idx="148">
                  <c:v>5.0999999999999996</c:v>
                </c:pt>
                <c:pt idx="149">
                  <c:v>4.8</c:v>
                </c:pt>
                <c:pt idx="150">
                  <c:v>5.4</c:v>
                </c:pt>
                <c:pt idx="151">
                  <c:v>3.9</c:v>
                </c:pt>
                <c:pt idx="152">
                  <c:v>5</c:v>
                </c:pt>
                <c:pt idx="153">
                  <c:v>5.3</c:v>
                </c:pt>
                <c:pt idx="154">
                  <c:v>4.8</c:v>
                </c:pt>
                <c:pt idx="155">
                  <c:v>4.8</c:v>
                </c:pt>
                <c:pt idx="156">
                  <c:v>5.2</c:v>
                </c:pt>
                <c:pt idx="157">
                  <c:v>5.3</c:v>
                </c:pt>
                <c:pt idx="158">
                  <c:v>4.9000000000000004</c:v>
                </c:pt>
                <c:pt idx="159">
                  <c:v>4.4000000000000004</c:v>
                </c:pt>
                <c:pt idx="160">
                  <c:v>5.2</c:v>
                </c:pt>
                <c:pt idx="161">
                  <c:v>4.9000000000000004</c:v>
                </c:pt>
                <c:pt idx="162">
                  <c:v>5.4</c:v>
                </c:pt>
                <c:pt idx="163">
                  <c:v>5.3</c:v>
                </c:pt>
                <c:pt idx="164">
                  <c:v>5.3</c:v>
                </c:pt>
                <c:pt idx="165">
                  <c:v>5.3</c:v>
                </c:pt>
                <c:pt idx="166">
                  <c:v>5.0999999999999996</c:v>
                </c:pt>
                <c:pt idx="167">
                  <c:v>5</c:v>
                </c:pt>
                <c:pt idx="168">
                  <c:v>5.2</c:v>
                </c:pt>
                <c:pt idx="169">
                  <c:v>4.9000000000000004</c:v>
                </c:pt>
                <c:pt idx="170">
                  <c:v>5.3</c:v>
                </c:pt>
                <c:pt idx="171">
                  <c:v>5.5</c:v>
                </c:pt>
                <c:pt idx="172">
                  <c:v>5.4</c:v>
                </c:pt>
                <c:pt idx="173">
                  <c:v>5.4</c:v>
                </c:pt>
                <c:pt idx="174">
                  <c:v>5</c:v>
                </c:pt>
                <c:pt idx="175">
                  <c:v>5</c:v>
                </c:pt>
                <c:pt idx="176">
                  <c:v>5.5</c:v>
                </c:pt>
                <c:pt idx="177">
                  <c:v>5.3</c:v>
                </c:pt>
                <c:pt idx="178">
                  <c:v>4.4000000000000004</c:v>
                </c:pt>
                <c:pt idx="179">
                  <c:v>4.8</c:v>
                </c:pt>
                <c:pt idx="180">
                  <c:v>5.4</c:v>
                </c:pt>
                <c:pt idx="181">
                  <c:v>5.5</c:v>
                </c:pt>
                <c:pt idx="182">
                  <c:v>5.2</c:v>
                </c:pt>
                <c:pt idx="183">
                  <c:v>5.2</c:v>
                </c:pt>
                <c:pt idx="184">
                  <c:v>4.7</c:v>
                </c:pt>
                <c:pt idx="185">
                  <c:v>4.7</c:v>
                </c:pt>
                <c:pt idx="186">
                  <c:v>5</c:v>
                </c:pt>
                <c:pt idx="187">
                  <c:v>5.2</c:v>
                </c:pt>
                <c:pt idx="188">
                  <c:v>4.5999999999999996</c:v>
                </c:pt>
                <c:pt idx="189">
                  <c:v>4.8</c:v>
                </c:pt>
                <c:pt idx="190">
                  <c:v>4.5999999999999996</c:v>
                </c:pt>
                <c:pt idx="191">
                  <c:v>4.7</c:v>
                </c:pt>
                <c:pt idx="192">
                  <c:v>5.2</c:v>
                </c:pt>
                <c:pt idx="193">
                  <c:v>5.2</c:v>
                </c:pt>
                <c:pt idx="194">
                  <c:v>5.3</c:v>
                </c:pt>
                <c:pt idx="195">
                  <c:v>5.3</c:v>
                </c:pt>
                <c:pt idx="196">
                  <c:v>5.2</c:v>
                </c:pt>
                <c:pt idx="197">
                  <c:v>5.3</c:v>
                </c:pt>
                <c:pt idx="198">
                  <c:v>5.3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9A3-4EB4-A3BE-AD6B30C442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7911024"/>
        <c:axId val="547909712"/>
      </c:lineChart>
      <c:catAx>
        <c:axId val="5572656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>
                    <a:solidFill>
                      <a:sysClr val="windowText" lastClr="000000"/>
                    </a:solidFill>
                  </a:rPr>
                  <a:t>Julian Day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7271536"/>
        <c:crosses val="autoZero"/>
        <c:auto val="1"/>
        <c:lblAlgn val="ctr"/>
        <c:lblOffset val="100"/>
        <c:noMultiLvlLbl val="0"/>
      </c:catAx>
      <c:valAx>
        <c:axId val="557271536"/>
        <c:scaling>
          <c:orientation val="minMax"/>
          <c:max val="1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>
                    <a:solidFill>
                      <a:sysClr val="windowText" lastClr="000000"/>
                    </a:solidFill>
                  </a:rPr>
                  <a:t>Rainfall(mm)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7265632"/>
        <c:crosses val="autoZero"/>
        <c:crossBetween val="between"/>
        <c:majorUnit val="20"/>
      </c:valAx>
      <c:valAx>
        <c:axId val="547909712"/>
        <c:scaling>
          <c:orientation val="minMax"/>
          <c:max val="1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>
                    <a:solidFill>
                      <a:sysClr val="windowText" lastClr="000000"/>
                    </a:solidFill>
                  </a:rPr>
                  <a:t>Daily Evapotraspiration(mm)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47911024"/>
        <c:crosses val="max"/>
        <c:crossBetween val="between"/>
        <c:majorUnit val="2"/>
      </c:valAx>
      <c:catAx>
        <c:axId val="5479110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47909712"/>
        <c:crosses val="autoZero"/>
        <c:auto val="1"/>
        <c:lblAlgn val="ctr"/>
        <c:lblOffset val="100"/>
        <c:noMultiLvlLbl val="0"/>
      </c:catAx>
      <c:spPr>
        <a:noFill/>
        <a:ln>
          <a:solidFill>
            <a:schemeClr val="tx1"/>
          </a:solidFill>
        </a:ln>
        <a:effectLst/>
      </c:spPr>
    </c:plotArea>
    <c:legend>
      <c:legendPos val="b"/>
      <c:layout>
        <c:manualLayout>
          <c:xMode val="edge"/>
          <c:yMode val="edge"/>
          <c:x val="0.35525240594925639"/>
          <c:y val="0.92187445319335082"/>
          <c:w val="0.32510061242344707"/>
          <c:h val="7.81255468066491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userShapes r:id="rId5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2018- Bougouni </a:t>
            </a:r>
          </a:p>
        </c:rich>
      </c:tx>
      <c:layout>
        <c:manualLayout>
          <c:xMode val="edge"/>
          <c:yMode val="edge"/>
          <c:x val="0.41706600724496218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8777704870224553E-2"/>
          <c:y val="0.11143933501471144"/>
          <c:w val="0.80008573928258975"/>
          <c:h val="0.68424877109427085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Madina_WX!$O$490</c:f>
              <c:strCache>
                <c:ptCount val="1"/>
                <c:pt idx="0">
                  <c:v>Rainfall</c:v>
                </c:pt>
              </c:strCache>
            </c:strRef>
          </c:tx>
          <c:spPr>
            <a:solidFill>
              <a:schemeClr val="tx1"/>
            </a:solidFill>
            <a:ln>
              <a:solidFill>
                <a:schemeClr val="bg1">
                  <a:lumMod val="50000"/>
                </a:schemeClr>
              </a:solidFill>
            </a:ln>
            <a:effectLst/>
          </c:spPr>
          <c:invertIfNegative val="0"/>
          <c:cat>
            <c:numRef>
              <c:f>Madina_WX!$N$491:$N$689</c:f>
              <c:numCache>
                <c:formatCode>General</c:formatCode>
                <c:ptCount val="199"/>
                <c:pt idx="0">
                  <c:v>121</c:v>
                </c:pt>
                <c:pt idx="1">
                  <c:v>122</c:v>
                </c:pt>
                <c:pt idx="2">
                  <c:v>123</c:v>
                </c:pt>
                <c:pt idx="3">
                  <c:v>124</c:v>
                </c:pt>
                <c:pt idx="4">
                  <c:v>125</c:v>
                </c:pt>
                <c:pt idx="5">
                  <c:v>126</c:v>
                </c:pt>
                <c:pt idx="6">
                  <c:v>127</c:v>
                </c:pt>
                <c:pt idx="7">
                  <c:v>128</c:v>
                </c:pt>
                <c:pt idx="8">
                  <c:v>129</c:v>
                </c:pt>
                <c:pt idx="9">
                  <c:v>130</c:v>
                </c:pt>
                <c:pt idx="10">
                  <c:v>131</c:v>
                </c:pt>
                <c:pt idx="11">
                  <c:v>132</c:v>
                </c:pt>
                <c:pt idx="12">
                  <c:v>133</c:v>
                </c:pt>
                <c:pt idx="13">
                  <c:v>134</c:v>
                </c:pt>
                <c:pt idx="14">
                  <c:v>135</c:v>
                </c:pt>
                <c:pt idx="15">
                  <c:v>136</c:v>
                </c:pt>
                <c:pt idx="16">
                  <c:v>137</c:v>
                </c:pt>
                <c:pt idx="17">
                  <c:v>138</c:v>
                </c:pt>
                <c:pt idx="18">
                  <c:v>139</c:v>
                </c:pt>
                <c:pt idx="19">
                  <c:v>140</c:v>
                </c:pt>
                <c:pt idx="20">
                  <c:v>141</c:v>
                </c:pt>
                <c:pt idx="21">
                  <c:v>142</c:v>
                </c:pt>
                <c:pt idx="22">
                  <c:v>143</c:v>
                </c:pt>
                <c:pt idx="23">
                  <c:v>144</c:v>
                </c:pt>
                <c:pt idx="24">
                  <c:v>145</c:v>
                </c:pt>
                <c:pt idx="25">
                  <c:v>146</c:v>
                </c:pt>
                <c:pt idx="26">
                  <c:v>147</c:v>
                </c:pt>
                <c:pt idx="27">
                  <c:v>148</c:v>
                </c:pt>
                <c:pt idx="28">
                  <c:v>149</c:v>
                </c:pt>
                <c:pt idx="29">
                  <c:v>150</c:v>
                </c:pt>
                <c:pt idx="30">
                  <c:v>151</c:v>
                </c:pt>
                <c:pt idx="31">
                  <c:v>152</c:v>
                </c:pt>
                <c:pt idx="32">
                  <c:v>153</c:v>
                </c:pt>
                <c:pt idx="33">
                  <c:v>154</c:v>
                </c:pt>
                <c:pt idx="34">
                  <c:v>155</c:v>
                </c:pt>
                <c:pt idx="35">
                  <c:v>156</c:v>
                </c:pt>
                <c:pt idx="36">
                  <c:v>157</c:v>
                </c:pt>
                <c:pt idx="37">
                  <c:v>158</c:v>
                </c:pt>
                <c:pt idx="38">
                  <c:v>159</c:v>
                </c:pt>
                <c:pt idx="39">
                  <c:v>160</c:v>
                </c:pt>
                <c:pt idx="40">
                  <c:v>161</c:v>
                </c:pt>
                <c:pt idx="41">
                  <c:v>162</c:v>
                </c:pt>
                <c:pt idx="42">
                  <c:v>163</c:v>
                </c:pt>
                <c:pt idx="43">
                  <c:v>164</c:v>
                </c:pt>
                <c:pt idx="44">
                  <c:v>165</c:v>
                </c:pt>
                <c:pt idx="45">
                  <c:v>166</c:v>
                </c:pt>
                <c:pt idx="46">
                  <c:v>167</c:v>
                </c:pt>
                <c:pt idx="47">
                  <c:v>168</c:v>
                </c:pt>
                <c:pt idx="48">
                  <c:v>169</c:v>
                </c:pt>
                <c:pt idx="49">
                  <c:v>170</c:v>
                </c:pt>
                <c:pt idx="50">
                  <c:v>171</c:v>
                </c:pt>
                <c:pt idx="51">
                  <c:v>172</c:v>
                </c:pt>
                <c:pt idx="52">
                  <c:v>173</c:v>
                </c:pt>
                <c:pt idx="53">
                  <c:v>174</c:v>
                </c:pt>
                <c:pt idx="54">
                  <c:v>175</c:v>
                </c:pt>
                <c:pt idx="55">
                  <c:v>176</c:v>
                </c:pt>
                <c:pt idx="56">
                  <c:v>177</c:v>
                </c:pt>
                <c:pt idx="57">
                  <c:v>178</c:v>
                </c:pt>
                <c:pt idx="58">
                  <c:v>179</c:v>
                </c:pt>
                <c:pt idx="59">
                  <c:v>180</c:v>
                </c:pt>
                <c:pt idx="60">
                  <c:v>181</c:v>
                </c:pt>
                <c:pt idx="61">
                  <c:v>182</c:v>
                </c:pt>
                <c:pt idx="62">
                  <c:v>183</c:v>
                </c:pt>
                <c:pt idx="63">
                  <c:v>184</c:v>
                </c:pt>
                <c:pt idx="64">
                  <c:v>185</c:v>
                </c:pt>
                <c:pt idx="65">
                  <c:v>186</c:v>
                </c:pt>
                <c:pt idx="66">
                  <c:v>187</c:v>
                </c:pt>
                <c:pt idx="67">
                  <c:v>188</c:v>
                </c:pt>
                <c:pt idx="68">
                  <c:v>189</c:v>
                </c:pt>
                <c:pt idx="69">
                  <c:v>190</c:v>
                </c:pt>
                <c:pt idx="70">
                  <c:v>191</c:v>
                </c:pt>
                <c:pt idx="71">
                  <c:v>192</c:v>
                </c:pt>
                <c:pt idx="72">
                  <c:v>193</c:v>
                </c:pt>
                <c:pt idx="73">
                  <c:v>194</c:v>
                </c:pt>
                <c:pt idx="74">
                  <c:v>195</c:v>
                </c:pt>
                <c:pt idx="75">
                  <c:v>196</c:v>
                </c:pt>
                <c:pt idx="76">
                  <c:v>197</c:v>
                </c:pt>
                <c:pt idx="77">
                  <c:v>198</c:v>
                </c:pt>
                <c:pt idx="78">
                  <c:v>199</c:v>
                </c:pt>
                <c:pt idx="79">
                  <c:v>200</c:v>
                </c:pt>
                <c:pt idx="80">
                  <c:v>201</c:v>
                </c:pt>
                <c:pt idx="81">
                  <c:v>202</c:v>
                </c:pt>
                <c:pt idx="82">
                  <c:v>203</c:v>
                </c:pt>
                <c:pt idx="83">
                  <c:v>204</c:v>
                </c:pt>
                <c:pt idx="84">
                  <c:v>205</c:v>
                </c:pt>
                <c:pt idx="85">
                  <c:v>206</c:v>
                </c:pt>
                <c:pt idx="86">
                  <c:v>207</c:v>
                </c:pt>
                <c:pt idx="87">
                  <c:v>208</c:v>
                </c:pt>
                <c:pt idx="88">
                  <c:v>209</c:v>
                </c:pt>
                <c:pt idx="89">
                  <c:v>210</c:v>
                </c:pt>
                <c:pt idx="90">
                  <c:v>211</c:v>
                </c:pt>
                <c:pt idx="91">
                  <c:v>212</c:v>
                </c:pt>
                <c:pt idx="92">
                  <c:v>213</c:v>
                </c:pt>
                <c:pt idx="93">
                  <c:v>214</c:v>
                </c:pt>
                <c:pt idx="94">
                  <c:v>215</c:v>
                </c:pt>
                <c:pt idx="95">
                  <c:v>216</c:v>
                </c:pt>
                <c:pt idx="96">
                  <c:v>217</c:v>
                </c:pt>
                <c:pt idx="97">
                  <c:v>218</c:v>
                </c:pt>
                <c:pt idx="98">
                  <c:v>219</c:v>
                </c:pt>
                <c:pt idx="99">
                  <c:v>220</c:v>
                </c:pt>
                <c:pt idx="100">
                  <c:v>221</c:v>
                </c:pt>
                <c:pt idx="101">
                  <c:v>222</c:v>
                </c:pt>
                <c:pt idx="102">
                  <c:v>223</c:v>
                </c:pt>
                <c:pt idx="103">
                  <c:v>224</c:v>
                </c:pt>
                <c:pt idx="104">
                  <c:v>225</c:v>
                </c:pt>
                <c:pt idx="105">
                  <c:v>226</c:v>
                </c:pt>
                <c:pt idx="106">
                  <c:v>227</c:v>
                </c:pt>
                <c:pt idx="107">
                  <c:v>228</c:v>
                </c:pt>
                <c:pt idx="108">
                  <c:v>229</c:v>
                </c:pt>
                <c:pt idx="109">
                  <c:v>230</c:v>
                </c:pt>
                <c:pt idx="110">
                  <c:v>231</c:v>
                </c:pt>
                <c:pt idx="111">
                  <c:v>232</c:v>
                </c:pt>
                <c:pt idx="112">
                  <c:v>233</c:v>
                </c:pt>
                <c:pt idx="113">
                  <c:v>234</c:v>
                </c:pt>
                <c:pt idx="114">
                  <c:v>235</c:v>
                </c:pt>
                <c:pt idx="115">
                  <c:v>236</c:v>
                </c:pt>
                <c:pt idx="116">
                  <c:v>237</c:v>
                </c:pt>
                <c:pt idx="117">
                  <c:v>238</c:v>
                </c:pt>
                <c:pt idx="118">
                  <c:v>239</c:v>
                </c:pt>
                <c:pt idx="119">
                  <c:v>240</c:v>
                </c:pt>
                <c:pt idx="120">
                  <c:v>241</c:v>
                </c:pt>
                <c:pt idx="121">
                  <c:v>242</c:v>
                </c:pt>
                <c:pt idx="122">
                  <c:v>243</c:v>
                </c:pt>
                <c:pt idx="123">
                  <c:v>244</c:v>
                </c:pt>
                <c:pt idx="124">
                  <c:v>245</c:v>
                </c:pt>
                <c:pt idx="125">
                  <c:v>246</c:v>
                </c:pt>
                <c:pt idx="126">
                  <c:v>247</c:v>
                </c:pt>
                <c:pt idx="127">
                  <c:v>248</c:v>
                </c:pt>
                <c:pt idx="128">
                  <c:v>249</c:v>
                </c:pt>
                <c:pt idx="129">
                  <c:v>250</c:v>
                </c:pt>
                <c:pt idx="130">
                  <c:v>251</c:v>
                </c:pt>
                <c:pt idx="131">
                  <c:v>252</c:v>
                </c:pt>
                <c:pt idx="132">
                  <c:v>253</c:v>
                </c:pt>
                <c:pt idx="133">
                  <c:v>254</c:v>
                </c:pt>
                <c:pt idx="134">
                  <c:v>255</c:v>
                </c:pt>
                <c:pt idx="135">
                  <c:v>256</c:v>
                </c:pt>
                <c:pt idx="136">
                  <c:v>257</c:v>
                </c:pt>
                <c:pt idx="137">
                  <c:v>258</c:v>
                </c:pt>
                <c:pt idx="138">
                  <c:v>259</c:v>
                </c:pt>
                <c:pt idx="139">
                  <c:v>260</c:v>
                </c:pt>
                <c:pt idx="140">
                  <c:v>261</c:v>
                </c:pt>
                <c:pt idx="141">
                  <c:v>262</c:v>
                </c:pt>
                <c:pt idx="142">
                  <c:v>263</c:v>
                </c:pt>
                <c:pt idx="143">
                  <c:v>264</c:v>
                </c:pt>
                <c:pt idx="144">
                  <c:v>265</c:v>
                </c:pt>
                <c:pt idx="145">
                  <c:v>266</c:v>
                </c:pt>
                <c:pt idx="146">
                  <c:v>267</c:v>
                </c:pt>
                <c:pt idx="147">
                  <c:v>268</c:v>
                </c:pt>
                <c:pt idx="148">
                  <c:v>269</c:v>
                </c:pt>
                <c:pt idx="149">
                  <c:v>270</c:v>
                </c:pt>
                <c:pt idx="150">
                  <c:v>271</c:v>
                </c:pt>
                <c:pt idx="151">
                  <c:v>272</c:v>
                </c:pt>
                <c:pt idx="152">
                  <c:v>273</c:v>
                </c:pt>
                <c:pt idx="153">
                  <c:v>274</c:v>
                </c:pt>
                <c:pt idx="154">
                  <c:v>275</c:v>
                </c:pt>
                <c:pt idx="155">
                  <c:v>276</c:v>
                </c:pt>
                <c:pt idx="156">
                  <c:v>277</c:v>
                </c:pt>
                <c:pt idx="157">
                  <c:v>278</c:v>
                </c:pt>
                <c:pt idx="158">
                  <c:v>279</c:v>
                </c:pt>
                <c:pt idx="159">
                  <c:v>280</c:v>
                </c:pt>
                <c:pt idx="160">
                  <c:v>281</c:v>
                </c:pt>
                <c:pt idx="161">
                  <c:v>282</c:v>
                </c:pt>
                <c:pt idx="162">
                  <c:v>283</c:v>
                </c:pt>
                <c:pt idx="163">
                  <c:v>284</c:v>
                </c:pt>
                <c:pt idx="164">
                  <c:v>285</c:v>
                </c:pt>
                <c:pt idx="165">
                  <c:v>286</c:v>
                </c:pt>
                <c:pt idx="166">
                  <c:v>287</c:v>
                </c:pt>
                <c:pt idx="167">
                  <c:v>288</c:v>
                </c:pt>
                <c:pt idx="168">
                  <c:v>289</c:v>
                </c:pt>
                <c:pt idx="169">
                  <c:v>290</c:v>
                </c:pt>
                <c:pt idx="170">
                  <c:v>291</c:v>
                </c:pt>
                <c:pt idx="171">
                  <c:v>292</c:v>
                </c:pt>
                <c:pt idx="172">
                  <c:v>293</c:v>
                </c:pt>
                <c:pt idx="173">
                  <c:v>294</c:v>
                </c:pt>
                <c:pt idx="174">
                  <c:v>295</c:v>
                </c:pt>
                <c:pt idx="175">
                  <c:v>296</c:v>
                </c:pt>
                <c:pt idx="176">
                  <c:v>297</c:v>
                </c:pt>
                <c:pt idx="177">
                  <c:v>298</c:v>
                </c:pt>
                <c:pt idx="178">
                  <c:v>299</c:v>
                </c:pt>
                <c:pt idx="179">
                  <c:v>300</c:v>
                </c:pt>
                <c:pt idx="180">
                  <c:v>301</c:v>
                </c:pt>
                <c:pt idx="181">
                  <c:v>302</c:v>
                </c:pt>
                <c:pt idx="182">
                  <c:v>303</c:v>
                </c:pt>
                <c:pt idx="183">
                  <c:v>304</c:v>
                </c:pt>
                <c:pt idx="184">
                  <c:v>305</c:v>
                </c:pt>
                <c:pt idx="185">
                  <c:v>306</c:v>
                </c:pt>
                <c:pt idx="186">
                  <c:v>307</c:v>
                </c:pt>
                <c:pt idx="187">
                  <c:v>308</c:v>
                </c:pt>
                <c:pt idx="188">
                  <c:v>309</c:v>
                </c:pt>
                <c:pt idx="189">
                  <c:v>310</c:v>
                </c:pt>
                <c:pt idx="190">
                  <c:v>311</c:v>
                </c:pt>
                <c:pt idx="191">
                  <c:v>312</c:v>
                </c:pt>
                <c:pt idx="192">
                  <c:v>313</c:v>
                </c:pt>
                <c:pt idx="193">
                  <c:v>314</c:v>
                </c:pt>
                <c:pt idx="194">
                  <c:v>315</c:v>
                </c:pt>
                <c:pt idx="195">
                  <c:v>316</c:v>
                </c:pt>
                <c:pt idx="196">
                  <c:v>317</c:v>
                </c:pt>
                <c:pt idx="197">
                  <c:v>318</c:v>
                </c:pt>
                <c:pt idx="198">
                  <c:v>319</c:v>
                </c:pt>
              </c:numCache>
            </c:numRef>
          </c:cat>
          <c:val>
            <c:numRef>
              <c:f>Madina_WX!$O$491:$O$689</c:f>
              <c:numCache>
                <c:formatCode>General</c:formatCode>
                <c:ptCount val="19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22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5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46.4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50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10</c:v>
                </c:pt>
                <c:pt idx="46">
                  <c:v>2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8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80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60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2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31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45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26</c:v>
                </c:pt>
                <c:pt idx="94">
                  <c:v>0</c:v>
                </c:pt>
                <c:pt idx="95">
                  <c:v>52</c:v>
                </c:pt>
                <c:pt idx="96">
                  <c:v>0</c:v>
                </c:pt>
                <c:pt idx="97">
                  <c:v>0</c:v>
                </c:pt>
                <c:pt idx="98">
                  <c:v>11</c:v>
                </c:pt>
                <c:pt idx="99">
                  <c:v>0</c:v>
                </c:pt>
                <c:pt idx="100">
                  <c:v>39</c:v>
                </c:pt>
                <c:pt idx="101">
                  <c:v>0</c:v>
                </c:pt>
                <c:pt idx="102">
                  <c:v>0</c:v>
                </c:pt>
                <c:pt idx="103">
                  <c:v>21</c:v>
                </c:pt>
                <c:pt idx="104">
                  <c:v>0</c:v>
                </c:pt>
                <c:pt idx="105">
                  <c:v>0</c:v>
                </c:pt>
                <c:pt idx="106">
                  <c:v>10</c:v>
                </c:pt>
                <c:pt idx="107">
                  <c:v>0</c:v>
                </c:pt>
                <c:pt idx="108">
                  <c:v>23</c:v>
                </c:pt>
                <c:pt idx="109">
                  <c:v>28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14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40</c:v>
                </c:pt>
                <c:pt idx="124">
                  <c:v>52</c:v>
                </c:pt>
                <c:pt idx="125">
                  <c:v>0</c:v>
                </c:pt>
                <c:pt idx="126">
                  <c:v>0</c:v>
                </c:pt>
                <c:pt idx="127">
                  <c:v>55</c:v>
                </c:pt>
                <c:pt idx="128">
                  <c:v>0</c:v>
                </c:pt>
                <c:pt idx="129">
                  <c:v>77</c:v>
                </c:pt>
                <c:pt idx="130">
                  <c:v>5</c:v>
                </c:pt>
                <c:pt idx="131">
                  <c:v>55</c:v>
                </c:pt>
                <c:pt idx="132">
                  <c:v>0</c:v>
                </c:pt>
                <c:pt idx="133">
                  <c:v>0</c:v>
                </c:pt>
                <c:pt idx="134">
                  <c:v>15</c:v>
                </c:pt>
                <c:pt idx="135">
                  <c:v>6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20</c:v>
                </c:pt>
                <c:pt idx="144">
                  <c:v>15</c:v>
                </c:pt>
                <c:pt idx="145">
                  <c:v>0</c:v>
                </c:pt>
                <c:pt idx="146">
                  <c:v>20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22.6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9</c:v>
                </c:pt>
                <c:pt idx="161">
                  <c:v>0</c:v>
                </c:pt>
                <c:pt idx="162">
                  <c:v>12.5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8.9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B2A-4A53-AF4A-A8B1C4899C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57265632"/>
        <c:axId val="557271536"/>
      </c:barChart>
      <c:lineChart>
        <c:grouping val="standard"/>
        <c:varyColors val="0"/>
        <c:ser>
          <c:idx val="2"/>
          <c:order val="1"/>
          <c:tx>
            <c:strRef>
              <c:f>Madina_WX!$P$490</c:f>
              <c:strCache>
                <c:ptCount val="1"/>
                <c:pt idx="0">
                  <c:v>ET0</c:v>
                </c:pt>
              </c:strCache>
            </c:strRef>
          </c:tx>
          <c:spPr>
            <a:ln w="158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val>
            <c:numRef>
              <c:f>Madina_WX!$P$491:$P$689</c:f>
              <c:numCache>
                <c:formatCode>General</c:formatCode>
                <c:ptCount val="199"/>
                <c:pt idx="0">
                  <c:v>6.7</c:v>
                </c:pt>
                <c:pt idx="1">
                  <c:v>6.5</c:v>
                </c:pt>
                <c:pt idx="2">
                  <c:v>7.1</c:v>
                </c:pt>
                <c:pt idx="3">
                  <c:v>5.7</c:v>
                </c:pt>
                <c:pt idx="4">
                  <c:v>6.8</c:v>
                </c:pt>
                <c:pt idx="5">
                  <c:v>5.4</c:v>
                </c:pt>
                <c:pt idx="6">
                  <c:v>6.7</c:v>
                </c:pt>
                <c:pt idx="7">
                  <c:v>6.7</c:v>
                </c:pt>
                <c:pt idx="8">
                  <c:v>6.9</c:v>
                </c:pt>
                <c:pt idx="9">
                  <c:v>5.8</c:v>
                </c:pt>
                <c:pt idx="10">
                  <c:v>5.8</c:v>
                </c:pt>
                <c:pt idx="11">
                  <c:v>5.5</c:v>
                </c:pt>
                <c:pt idx="12">
                  <c:v>6.3</c:v>
                </c:pt>
                <c:pt idx="13">
                  <c:v>6.6</c:v>
                </c:pt>
                <c:pt idx="14">
                  <c:v>6.1</c:v>
                </c:pt>
                <c:pt idx="15">
                  <c:v>5.6</c:v>
                </c:pt>
                <c:pt idx="16">
                  <c:v>6.1</c:v>
                </c:pt>
                <c:pt idx="17">
                  <c:v>5.2</c:v>
                </c:pt>
                <c:pt idx="18">
                  <c:v>6</c:v>
                </c:pt>
                <c:pt idx="19">
                  <c:v>5.6</c:v>
                </c:pt>
                <c:pt idx="20">
                  <c:v>4.4000000000000004</c:v>
                </c:pt>
                <c:pt idx="21">
                  <c:v>6.1</c:v>
                </c:pt>
                <c:pt idx="22">
                  <c:v>5.8</c:v>
                </c:pt>
                <c:pt idx="23">
                  <c:v>6</c:v>
                </c:pt>
                <c:pt idx="24">
                  <c:v>4.9000000000000004</c:v>
                </c:pt>
                <c:pt idx="25">
                  <c:v>5.9</c:v>
                </c:pt>
                <c:pt idx="26">
                  <c:v>5.9</c:v>
                </c:pt>
                <c:pt idx="27">
                  <c:v>6</c:v>
                </c:pt>
                <c:pt idx="28">
                  <c:v>5.8</c:v>
                </c:pt>
                <c:pt idx="29">
                  <c:v>5.3</c:v>
                </c:pt>
                <c:pt idx="30">
                  <c:v>5.5</c:v>
                </c:pt>
                <c:pt idx="31">
                  <c:v>5.5</c:v>
                </c:pt>
                <c:pt idx="32">
                  <c:v>6.2</c:v>
                </c:pt>
                <c:pt idx="33">
                  <c:v>6</c:v>
                </c:pt>
                <c:pt idx="34">
                  <c:v>4.5999999999999996</c:v>
                </c:pt>
                <c:pt idx="35">
                  <c:v>3.9</c:v>
                </c:pt>
                <c:pt idx="36">
                  <c:v>4.5999999999999996</c:v>
                </c:pt>
                <c:pt idx="37">
                  <c:v>6</c:v>
                </c:pt>
                <c:pt idx="38">
                  <c:v>5.9</c:v>
                </c:pt>
                <c:pt idx="39">
                  <c:v>5.7</c:v>
                </c:pt>
                <c:pt idx="40">
                  <c:v>4.4000000000000004</c:v>
                </c:pt>
                <c:pt idx="41">
                  <c:v>4.9000000000000004</c:v>
                </c:pt>
                <c:pt idx="42">
                  <c:v>5.6</c:v>
                </c:pt>
                <c:pt idx="43">
                  <c:v>5.7</c:v>
                </c:pt>
                <c:pt idx="44">
                  <c:v>5</c:v>
                </c:pt>
                <c:pt idx="45">
                  <c:v>5.2</c:v>
                </c:pt>
                <c:pt idx="46">
                  <c:v>5.9</c:v>
                </c:pt>
                <c:pt idx="47">
                  <c:v>5.5</c:v>
                </c:pt>
                <c:pt idx="48">
                  <c:v>5.9</c:v>
                </c:pt>
                <c:pt idx="49">
                  <c:v>5.3</c:v>
                </c:pt>
                <c:pt idx="50">
                  <c:v>5.4</c:v>
                </c:pt>
                <c:pt idx="51">
                  <c:v>5.2</c:v>
                </c:pt>
                <c:pt idx="52">
                  <c:v>4.0999999999999996</c:v>
                </c:pt>
                <c:pt idx="53">
                  <c:v>5.0999999999999996</c:v>
                </c:pt>
                <c:pt idx="54">
                  <c:v>3.9</c:v>
                </c:pt>
                <c:pt idx="55">
                  <c:v>4</c:v>
                </c:pt>
                <c:pt idx="56">
                  <c:v>5.3</c:v>
                </c:pt>
                <c:pt idx="57">
                  <c:v>3.1</c:v>
                </c:pt>
                <c:pt idx="58">
                  <c:v>4.5999999999999996</c:v>
                </c:pt>
                <c:pt idx="59">
                  <c:v>4.8</c:v>
                </c:pt>
                <c:pt idx="60">
                  <c:v>5.0999999999999996</c:v>
                </c:pt>
                <c:pt idx="61">
                  <c:v>4.4000000000000004</c:v>
                </c:pt>
                <c:pt idx="62">
                  <c:v>5.0999999999999996</c:v>
                </c:pt>
                <c:pt idx="63">
                  <c:v>4.0999999999999996</c:v>
                </c:pt>
                <c:pt idx="64">
                  <c:v>4.4000000000000004</c:v>
                </c:pt>
                <c:pt idx="65">
                  <c:v>5.3</c:v>
                </c:pt>
                <c:pt idx="66">
                  <c:v>4.0999999999999996</c:v>
                </c:pt>
                <c:pt idx="67">
                  <c:v>4.2</c:v>
                </c:pt>
                <c:pt idx="68">
                  <c:v>5.0999999999999996</c:v>
                </c:pt>
                <c:pt idx="69">
                  <c:v>4.8</c:v>
                </c:pt>
                <c:pt idx="70">
                  <c:v>5.2</c:v>
                </c:pt>
                <c:pt idx="71">
                  <c:v>5.3</c:v>
                </c:pt>
                <c:pt idx="72">
                  <c:v>4.9000000000000004</c:v>
                </c:pt>
                <c:pt idx="73">
                  <c:v>4.4000000000000004</c:v>
                </c:pt>
                <c:pt idx="74">
                  <c:v>5.4</c:v>
                </c:pt>
                <c:pt idx="75">
                  <c:v>3.9</c:v>
                </c:pt>
                <c:pt idx="76">
                  <c:v>4.7</c:v>
                </c:pt>
                <c:pt idx="77">
                  <c:v>4.7</c:v>
                </c:pt>
                <c:pt idx="78">
                  <c:v>3.4</c:v>
                </c:pt>
                <c:pt idx="79">
                  <c:v>4.8</c:v>
                </c:pt>
                <c:pt idx="80">
                  <c:v>4.7</c:v>
                </c:pt>
                <c:pt idx="81">
                  <c:v>5</c:v>
                </c:pt>
                <c:pt idx="82">
                  <c:v>4.8</c:v>
                </c:pt>
                <c:pt idx="83">
                  <c:v>5</c:v>
                </c:pt>
                <c:pt idx="84">
                  <c:v>4.8</c:v>
                </c:pt>
                <c:pt idx="85">
                  <c:v>2.6</c:v>
                </c:pt>
                <c:pt idx="86">
                  <c:v>4.0999999999999996</c:v>
                </c:pt>
                <c:pt idx="87">
                  <c:v>4.2</c:v>
                </c:pt>
                <c:pt idx="88">
                  <c:v>4.2</c:v>
                </c:pt>
                <c:pt idx="89">
                  <c:v>3.5</c:v>
                </c:pt>
                <c:pt idx="90">
                  <c:v>4.7</c:v>
                </c:pt>
                <c:pt idx="91">
                  <c:v>4.2</c:v>
                </c:pt>
                <c:pt idx="92">
                  <c:v>3.8</c:v>
                </c:pt>
                <c:pt idx="93">
                  <c:v>3</c:v>
                </c:pt>
                <c:pt idx="94">
                  <c:v>4.4000000000000004</c:v>
                </c:pt>
                <c:pt idx="95">
                  <c:v>3.1</c:v>
                </c:pt>
                <c:pt idx="96">
                  <c:v>4.7</c:v>
                </c:pt>
                <c:pt idx="97">
                  <c:v>4.8</c:v>
                </c:pt>
                <c:pt idx="98">
                  <c:v>2.9</c:v>
                </c:pt>
                <c:pt idx="99">
                  <c:v>3.8</c:v>
                </c:pt>
                <c:pt idx="100">
                  <c:v>4.0999999999999996</c:v>
                </c:pt>
                <c:pt idx="101">
                  <c:v>3.3</c:v>
                </c:pt>
                <c:pt idx="102">
                  <c:v>3.6</c:v>
                </c:pt>
                <c:pt idx="103">
                  <c:v>3.4</c:v>
                </c:pt>
                <c:pt idx="104">
                  <c:v>4.4000000000000004</c:v>
                </c:pt>
                <c:pt idx="105">
                  <c:v>3.6</c:v>
                </c:pt>
                <c:pt idx="106">
                  <c:v>4.0999999999999996</c:v>
                </c:pt>
                <c:pt idx="107">
                  <c:v>5.3</c:v>
                </c:pt>
                <c:pt idx="108">
                  <c:v>5.0999999999999996</c:v>
                </c:pt>
                <c:pt idx="109">
                  <c:v>3.2</c:v>
                </c:pt>
                <c:pt idx="110">
                  <c:v>3.7</c:v>
                </c:pt>
                <c:pt idx="111">
                  <c:v>4.4000000000000004</c:v>
                </c:pt>
                <c:pt idx="112">
                  <c:v>4.8</c:v>
                </c:pt>
                <c:pt idx="113">
                  <c:v>3.9</c:v>
                </c:pt>
                <c:pt idx="114">
                  <c:v>4.5999999999999996</c:v>
                </c:pt>
                <c:pt idx="115">
                  <c:v>4.7</c:v>
                </c:pt>
                <c:pt idx="116">
                  <c:v>3.3</c:v>
                </c:pt>
                <c:pt idx="117">
                  <c:v>4.3</c:v>
                </c:pt>
                <c:pt idx="118">
                  <c:v>4.4000000000000004</c:v>
                </c:pt>
                <c:pt idx="119">
                  <c:v>2.8</c:v>
                </c:pt>
                <c:pt idx="120">
                  <c:v>3.4</c:v>
                </c:pt>
                <c:pt idx="121">
                  <c:v>4.3</c:v>
                </c:pt>
                <c:pt idx="122">
                  <c:v>3.5</c:v>
                </c:pt>
                <c:pt idx="123">
                  <c:v>4.2</c:v>
                </c:pt>
                <c:pt idx="124">
                  <c:v>3.3</c:v>
                </c:pt>
                <c:pt idx="125">
                  <c:v>4.2</c:v>
                </c:pt>
                <c:pt idx="126">
                  <c:v>4.4000000000000004</c:v>
                </c:pt>
                <c:pt idx="127">
                  <c:v>3.9</c:v>
                </c:pt>
                <c:pt idx="128">
                  <c:v>4.3</c:v>
                </c:pt>
                <c:pt idx="129">
                  <c:v>4.9000000000000004</c:v>
                </c:pt>
                <c:pt idx="130">
                  <c:v>3.2</c:v>
                </c:pt>
                <c:pt idx="131">
                  <c:v>3</c:v>
                </c:pt>
                <c:pt idx="132">
                  <c:v>3.9</c:v>
                </c:pt>
                <c:pt idx="133">
                  <c:v>4</c:v>
                </c:pt>
                <c:pt idx="134">
                  <c:v>3.1</c:v>
                </c:pt>
                <c:pt idx="135">
                  <c:v>5</c:v>
                </c:pt>
                <c:pt idx="136">
                  <c:v>3.3</c:v>
                </c:pt>
                <c:pt idx="137">
                  <c:v>5.2</c:v>
                </c:pt>
                <c:pt idx="138">
                  <c:v>4.3</c:v>
                </c:pt>
                <c:pt idx="139">
                  <c:v>4.5</c:v>
                </c:pt>
                <c:pt idx="140">
                  <c:v>4.7</c:v>
                </c:pt>
                <c:pt idx="141">
                  <c:v>4.5999999999999996</c:v>
                </c:pt>
                <c:pt idx="142">
                  <c:v>5</c:v>
                </c:pt>
                <c:pt idx="143">
                  <c:v>5</c:v>
                </c:pt>
                <c:pt idx="144">
                  <c:v>4.4000000000000004</c:v>
                </c:pt>
                <c:pt idx="145">
                  <c:v>5</c:v>
                </c:pt>
                <c:pt idx="146">
                  <c:v>4</c:v>
                </c:pt>
                <c:pt idx="147">
                  <c:v>4.5999999999999996</c:v>
                </c:pt>
                <c:pt idx="148">
                  <c:v>4.7</c:v>
                </c:pt>
                <c:pt idx="149">
                  <c:v>4.9000000000000004</c:v>
                </c:pt>
                <c:pt idx="150">
                  <c:v>4.5999999999999996</c:v>
                </c:pt>
                <c:pt idx="151">
                  <c:v>3.3</c:v>
                </c:pt>
                <c:pt idx="152">
                  <c:v>3.7</c:v>
                </c:pt>
                <c:pt idx="153">
                  <c:v>4.7</c:v>
                </c:pt>
                <c:pt idx="154">
                  <c:v>4.9000000000000004</c:v>
                </c:pt>
                <c:pt idx="155">
                  <c:v>4.9000000000000004</c:v>
                </c:pt>
                <c:pt idx="156">
                  <c:v>4.5</c:v>
                </c:pt>
                <c:pt idx="157">
                  <c:v>4.7</c:v>
                </c:pt>
                <c:pt idx="158">
                  <c:v>4.7</c:v>
                </c:pt>
                <c:pt idx="159">
                  <c:v>4.3</c:v>
                </c:pt>
                <c:pt idx="160">
                  <c:v>5</c:v>
                </c:pt>
                <c:pt idx="161">
                  <c:v>5.0999999999999996</c:v>
                </c:pt>
                <c:pt idx="162">
                  <c:v>5</c:v>
                </c:pt>
                <c:pt idx="163">
                  <c:v>5.0999999999999996</c:v>
                </c:pt>
                <c:pt idx="164">
                  <c:v>5.2</c:v>
                </c:pt>
                <c:pt idx="165">
                  <c:v>4.8</c:v>
                </c:pt>
                <c:pt idx="166">
                  <c:v>4.5</c:v>
                </c:pt>
                <c:pt idx="167">
                  <c:v>3.6</c:v>
                </c:pt>
                <c:pt idx="168">
                  <c:v>4.9000000000000004</c:v>
                </c:pt>
                <c:pt idx="169">
                  <c:v>5.2</c:v>
                </c:pt>
                <c:pt idx="170">
                  <c:v>5</c:v>
                </c:pt>
                <c:pt idx="171">
                  <c:v>4.7</c:v>
                </c:pt>
                <c:pt idx="172">
                  <c:v>4.7</c:v>
                </c:pt>
                <c:pt idx="173">
                  <c:v>4.9000000000000004</c:v>
                </c:pt>
                <c:pt idx="174">
                  <c:v>5.2</c:v>
                </c:pt>
                <c:pt idx="175">
                  <c:v>4.5999999999999996</c:v>
                </c:pt>
                <c:pt idx="176">
                  <c:v>5.4</c:v>
                </c:pt>
                <c:pt idx="177">
                  <c:v>5.2</c:v>
                </c:pt>
                <c:pt idx="178">
                  <c:v>4.7</c:v>
                </c:pt>
                <c:pt idx="179">
                  <c:v>4.2</c:v>
                </c:pt>
                <c:pt idx="180">
                  <c:v>4.0999999999999996</c:v>
                </c:pt>
                <c:pt idx="181">
                  <c:v>4.5</c:v>
                </c:pt>
                <c:pt idx="182">
                  <c:v>4.4000000000000004</c:v>
                </c:pt>
                <c:pt idx="183">
                  <c:v>3.9</c:v>
                </c:pt>
                <c:pt idx="184">
                  <c:v>4.2</c:v>
                </c:pt>
                <c:pt idx="185">
                  <c:v>4.7</c:v>
                </c:pt>
                <c:pt idx="186">
                  <c:v>5</c:v>
                </c:pt>
                <c:pt idx="187">
                  <c:v>4.9000000000000004</c:v>
                </c:pt>
                <c:pt idx="188">
                  <c:v>4.5999999999999996</c:v>
                </c:pt>
                <c:pt idx="189">
                  <c:v>4.2</c:v>
                </c:pt>
                <c:pt idx="190">
                  <c:v>4.3</c:v>
                </c:pt>
                <c:pt idx="191">
                  <c:v>4.8</c:v>
                </c:pt>
                <c:pt idx="192">
                  <c:v>4.9000000000000004</c:v>
                </c:pt>
                <c:pt idx="193">
                  <c:v>4.9000000000000004</c:v>
                </c:pt>
                <c:pt idx="194">
                  <c:v>4.8</c:v>
                </c:pt>
                <c:pt idx="195">
                  <c:v>4.9000000000000004</c:v>
                </c:pt>
                <c:pt idx="196">
                  <c:v>4.5999999999999996</c:v>
                </c:pt>
                <c:pt idx="197">
                  <c:v>4.5</c:v>
                </c:pt>
                <c:pt idx="198">
                  <c:v>4.4000000000000004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B2A-4A53-AF4A-A8B1C4899C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7911024"/>
        <c:axId val="547909712"/>
      </c:lineChart>
      <c:catAx>
        <c:axId val="5572656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ysClr val="windowText" lastClr="000000"/>
                    </a:solidFill>
                  </a:rPr>
                  <a:t>Julian Day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7271536"/>
        <c:crosses val="autoZero"/>
        <c:auto val="1"/>
        <c:lblAlgn val="ctr"/>
        <c:lblOffset val="100"/>
        <c:noMultiLvlLbl val="0"/>
      </c:catAx>
      <c:valAx>
        <c:axId val="557271536"/>
        <c:scaling>
          <c:orientation val="minMax"/>
          <c:max val="1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>
                    <a:solidFill>
                      <a:sysClr val="windowText" lastClr="000000"/>
                    </a:solidFill>
                  </a:rPr>
                  <a:t>Rainfall(mm)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7265632"/>
        <c:crosses val="autoZero"/>
        <c:crossBetween val="between"/>
        <c:majorUnit val="20"/>
      </c:valAx>
      <c:valAx>
        <c:axId val="547909712"/>
        <c:scaling>
          <c:orientation val="minMax"/>
          <c:max val="1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>
                    <a:solidFill>
                      <a:sysClr val="windowText" lastClr="000000"/>
                    </a:solidFill>
                  </a:rPr>
                  <a:t>Daily Evapotraspiration(mm)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47911024"/>
        <c:crosses val="max"/>
        <c:crossBetween val="between"/>
        <c:majorUnit val="2"/>
      </c:valAx>
      <c:catAx>
        <c:axId val="547911024"/>
        <c:scaling>
          <c:orientation val="minMax"/>
        </c:scaling>
        <c:delete val="1"/>
        <c:axPos val="b"/>
        <c:majorTickMark val="out"/>
        <c:minorTickMark val="none"/>
        <c:tickLblPos val="nextTo"/>
        <c:crossAx val="547909712"/>
        <c:crosses val="autoZero"/>
        <c:auto val="1"/>
        <c:lblAlgn val="ctr"/>
        <c:lblOffset val="100"/>
        <c:noMultiLvlLbl val="0"/>
      </c:catAx>
      <c:spPr>
        <a:noFill/>
        <a:ln>
          <a:solidFill>
            <a:schemeClr val="tx1"/>
          </a:solidFill>
        </a:ln>
        <a:effectLst/>
      </c:spPr>
    </c:plotArea>
    <c:legend>
      <c:legendPos val="b"/>
      <c:layout>
        <c:manualLayout>
          <c:xMode val="edge"/>
          <c:yMode val="edge"/>
          <c:x val="0.35525240594925639"/>
          <c:y val="0.92187445319335082"/>
          <c:w val="0.32510061242344707"/>
          <c:h val="7.81255468066491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userShapes r:id="rId5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>
                <a:solidFill>
                  <a:sysClr val="windowText" lastClr="000000"/>
                </a:solidFill>
              </a:rPr>
              <a:t>2017- Bamako</a:t>
            </a:r>
          </a:p>
        </c:rich>
      </c:tx>
      <c:layout>
        <c:manualLayout>
          <c:xMode val="edge"/>
          <c:yMode val="edge"/>
          <c:x val="0.36125686789151351"/>
          <c:y val="1.3617415470125061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6790244969378825E-2"/>
          <c:y val="7.8575729504400185E-2"/>
          <c:w val="0.81856153397491982"/>
          <c:h val="0.72383510884668834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SMK_WX!$Q$126</c:f>
              <c:strCache>
                <c:ptCount val="1"/>
                <c:pt idx="0">
                  <c:v>Rainfall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  <a:effectLst/>
          </c:spPr>
          <c:invertIfNegative val="0"/>
          <c:cat>
            <c:numRef>
              <c:f>SMK_WX!$P$127:$P$325</c:f>
              <c:numCache>
                <c:formatCode>General</c:formatCode>
                <c:ptCount val="199"/>
                <c:pt idx="0">
                  <c:v>121</c:v>
                </c:pt>
                <c:pt idx="1">
                  <c:v>122</c:v>
                </c:pt>
                <c:pt idx="2">
                  <c:v>123</c:v>
                </c:pt>
                <c:pt idx="3">
                  <c:v>124</c:v>
                </c:pt>
                <c:pt idx="4">
                  <c:v>125</c:v>
                </c:pt>
                <c:pt idx="5">
                  <c:v>126</c:v>
                </c:pt>
                <c:pt idx="6">
                  <c:v>127</c:v>
                </c:pt>
                <c:pt idx="7">
                  <c:v>128</c:v>
                </c:pt>
                <c:pt idx="8">
                  <c:v>129</c:v>
                </c:pt>
                <c:pt idx="9">
                  <c:v>130</c:v>
                </c:pt>
                <c:pt idx="10">
                  <c:v>131</c:v>
                </c:pt>
                <c:pt idx="11">
                  <c:v>132</c:v>
                </c:pt>
                <c:pt idx="12">
                  <c:v>133</c:v>
                </c:pt>
                <c:pt idx="13">
                  <c:v>134</c:v>
                </c:pt>
                <c:pt idx="14">
                  <c:v>135</c:v>
                </c:pt>
                <c:pt idx="15">
                  <c:v>136</c:v>
                </c:pt>
                <c:pt idx="16">
                  <c:v>137</c:v>
                </c:pt>
                <c:pt idx="17">
                  <c:v>138</c:v>
                </c:pt>
                <c:pt idx="18">
                  <c:v>139</c:v>
                </c:pt>
                <c:pt idx="19">
                  <c:v>140</c:v>
                </c:pt>
                <c:pt idx="20">
                  <c:v>141</c:v>
                </c:pt>
                <c:pt idx="21">
                  <c:v>142</c:v>
                </c:pt>
                <c:pt idx="22">
                  <c:v>143</c:v>
                </c:pt>
                <c:pt idx="23">
                  <c:v>144</c:v>
                </c:pt>
                <c:pt idx="24">
                  <c:v>145</c:v>
                </c:pt>
                <c:pt idx="25">
                  <c:v>146</c:v>
                </c:pt>
                <c:pt idx="26">
                  <c:v>147</c:v>
                </c:pt>
                <c:pt idx="27">
                  <c:v>148</c:v>
                </c:pt>
                <c:pt idx="28">
                  <c:v>149</c:v>
                </c:pt>
                <c:pt idx="29">
                  <c:v>150</c:v>
                </c:pt>
                <c:pt idx="30">
                  <c:v>151</c:v>
                </c:pt>
                <c:pt idx="31">
                  <c:v>152</c:v>
                </c:pt>
                <c:pt idx="32">
                  <c:v>153</c:v>
                </c:pt>
                <c:pt idx="33">
                  <c:v>154</c:v>
                </c:pt>
                <c:pt idx="34">
                  <c:v>155</c:v>
                </c:pt>
                <c:pt idx="35">
                  <c:v>156</c:v>
                </c:pt>
                <c:pt idx="36">
                  <c:v>157</c:v>
                </c:pt>
                <c:pt idx="37">
                  <c:v>158</c:v>
                </c:pt>
                <c:pt idx="38">
                  <c:v>159</c:v>
                </c:pt>
                <c:pt idx="39">
                  <c:v>160</c:v>
                </c:pt>
                <c:pt idx="40">
                  <c:v>161</c:v>
                </c:pt>
                <c:pt idx="41">
                  <c:v>162</c:v>
                </c:pt>
                <c:pt idx="42">
                  <c:v>163</c:v>
                </c:pt>
                <c:pt idx="43">
                  <c:v>164</c:v>
                </c:pt>
                <c:pt idx="44">
                  <c:v>165</c:v>
                </c:pt>
                <c:pt idx="45">
                  <c:v>166</c:v>
                </c:pt>
                <c:pt idx="46">
                  <c:v>167</c:v>
                </c:pt>
                <c:pt idx="47">
                  <c:v>168</c:v>
                </c:pt>
                <c:pt idx="48">
                  <c:v>169</c:v>
                </c:pt>
                <c:pt idx="49">
                  <c:v>170</c:v>
                </c:pt>
                <c:pt idx="50">
                  <c:v>171</c:v>
                </c:pt>
                <c:pt idx="51">
                  <c:v>172</c:v>
                </c:pt>
                <c:pt idx="52">
                  <c:v>173</c:v>
                </c:pt>
                <c:pt idx="53">
                  <c:v>174</c:v>
                </c:pt>
                <c:pt idx="54">
                  <c:v>175</c:v>
                </c:pt>
                <c:pt idx="55">
                  <c:v>176</c:v>
                </c:pt>
                <c:pt idx="56">
                  <c:v>177</c:v>
                </c:pt>
                <c:pt idx="57">
                  <c:v>178</c:v>
                </c:pt>
                <c:pt idx="58">
                  <c:v>179</c:v>
                </c:pt>
                <c:pt idx="59">
                  <c:v>180</c:v>
                </c:pt>
                <c:pt idx="60">
                  <c:v>181</c:v>
                </c:pt>
                <c:pt idx="61">
                  <c:v>182</c:v>
                </c:pt>
                <c:pt idx="62">
                  <c:v>183</c:v>
                </c:pt>
                <c:pt idx="63">
                  <c:v>184</c:v>
                </c:pt>
                <c:pt idx="64">
                  <c:v>185</c:v>
                </c:pt>
                <c:pt idx="65">
                  <c:v>186</c:v>
                </c:pt>
                <c:pt idx="66">
                  <c:v>187</c:v>
                </c:pt>
                <c:pt idx="67">
                  <c:v>188</c:v>
                </c:pt>
                <c:pt idx="68">
                  <c:v>189</c:v>
                </c:pt>
                <c:pt idx="69">
                  <c:v>190</c:v>
                </c:pt>
                <c:pt idx="70">
                  <c:v>191</c:v>
                </c:pt>
                <c:pt idx="71">
                  <c:v>192</c:v>
                </c:pt>
                <c:pt idx="72">
                  <c:v>193</c:v>
                </c:pt>
                <c:pt idx="73">
                  <c:v>194</c:v>
                </c:pt>
                <c:pt idx="74">
                  <c:v>195</c:v>
                </c:pt>
                <c:pt idx="75">
                  <c:v>196</c:v>
                </c:pt>
                <c:pt idx="76">
                  <c:v>197</c:v>
                </c:pt>
                <c:pt idx="77">
                  <c:v>198</c:v>
                </c:pt>
                <c:pt idx="78">
                  <c:v>199</c:v>
                </c:pt>
                <c:pt idx="79">
                  <c:v>200</c:v>
                </c:pt>
                <c:pt idx="80">
                  <c:v>201</c:v>
                </c:pt>
                <c:pt idx="81">
                  <c:v>202</c:v>
                </c:pt>
                <c:pt idx="82">
                  <c:v>203</c:v>
                </c:pt>
                <c:pt idx="83">
                  <c:v>204</c:v>
                </c:pt>
                <c:pt idx="84">
                  <c:v>205</c:v>
                </c:pt>
                <c:pt idx="85">
                  <c:v>206</c:v>
                </c:pt>
                <c:pt idx="86">
                  <c:v>207</c:v>
                </c:pt>
                <c:pt idx="87">
                  <c:v>208</c:v>
                </c:pt>
                <c:pt idx="88">
                  <c:v>209</c:v>
                </c:pt>
                <c:pt idx="89">
                  <c:v>210</c:v>
                </c:pt>
                <c:pt idx="90">
                  <c:v>211</c:v>
                </c:pt>
                <c:pt idx="91">
                  <c:v>212</c:v>
                </c:pt>
                <c:pt idx="92">
                  <c:v>213</c:v>
                </c:pt>
                <c:pt idx="93">
                  <c:v>214</c:v>
                </c:pt>
                <c:pt idx="94">
                  <c:v>215</c:v>
                </c:pt>
                <c:pt idx="95">
                  <c:v>216</c:v>
                </c:pt>
                <c:pt idx="96">
                  <c:v>217</c:v>
                </c:pt>
                <c:pt idx="97">
                  <c:v>218</c:v>
                </c:pt>
                <c:pt idx="98">
                  <c:v>219</c:v>
                </c:pt>
                <c:pt idx="99">
                  <c:v>220</c:v>
                </c:pt>
                <c:pt idx="100">
                  <c:v>221</c:v>
                </c:pt>
                <c:pt idx="101">
                  <c:v>222</c:v>
                </c:pt>
                <c:pt idx="102">
                  <c:v>223</c:v>
                </c:pt>
                <c:pt idx="103">
                  <c:v>224</c:v>
                </c:pt>
                <c:pt idx="104">
                  <c:v>225</c:v>
                </c:pt>
                <c:pt idx="105">
                  <c:v>226</c:v>
                </c:pt>
                <c:pt idx="106">
                  <c:v>227</c:v>
                </c:pt>
                <c:pt idx="107">
                  <c:v>228</c:v>
                </c:pt>
                <c:pt idx="108">
                  <c:v>229</c:v>
                </c:pt>
                <c:pt idx="109">
                  <c:v>230</c:v>
                </c:pt>
                <c:pt idx="110">
                  <c:v>231</c:v>
                </c:pt>
                <c:pt idx="111">
                  <c:v>232</c:v>
                </c:pt>
                <c:pt idx="112">
                  <c:v>233</c:v>
                </c:pt>
                <c:pt idx="113">
                  <c:v>234</c:v>
                </c:pt>
                <c:pt idx="114">
                  <c:v>235</c:v>
                </c:pt>
                <c:pt idx="115">
                  <c:v>236</c:v>
                </c:pt>
                <c:pt idx="116">
                  <c:v>237</c:v>
                </c:pt>
                <c:pt idx="117">
                  <c:v>238</c:v>
                </c:pt>
                <c:pt idx="118">
                  <c:v>239</c:v>
                </c:pt>
                <c:pt idx="119">
                  <c:v>240</c:v>
                </c:pt>
                <c:pt idx="120">
                  <c:v>241</c:v>
                </c:pt>
                <c:pt idx="121">
                  <c:v>242</c:v>
                </c:pt>
                <c:pt idx="122">
                  <c:v>243</c:v>
                </c:pt>
                <c:pt idx="123">
                  <c:v>244</c:v>
                </c:pt>
                <c:pt idx="124">
                  <c:v>245</c:v>
                </c:pt>
                <c:pt idx="125">
                  <c:v>246</c:v>
                </c:pt>
                <c:pt idx="126">
                  <c:v>247</c:v>
                </c:pt>
                <c:pt idx="127">
                  <c:v>248</c:v>
                </c:pt>
                <c:pt idx="128">
                  <c:v>249</c:v>
                </c:pt>
                <c:pt idx="129">
                  <c:v>250</c:v>
                </c:pt>
                <c:pt idx="130">
                  <c:v>251</c:v>
                </c:pt>
                <c:pt idx="131">
                  <c:v>252</c:v>
                </c:pt>
                <c:pt idx="132">
                  <c:v>253</c:v>
                </c:pt>
                <c:pt idx="133">
                  <c:v>254</c:v>
                </c:pt>
                <c:pt idx="134">
                  <c:v>255</c:v>
                </c:pt>
                <c:pt idx="135">
                  <c:v>256</c:v>
                </c:pt>
                <c:pt idx="136">
                  <c:v>257</c:v>
                </c:pt>
                <c:pt idx="137">
                  <c:v>258</c:v>
                </c:pt>
                <c:pt idx="138">
                  <c:v>259</c:v>
                </c:pt>
                <c:pt idx="139">
                  <c:v>260</c:v>
                </c:pt>
                <c:pt idx="140">
                  <c:v>261</c:v>
                </c:pt>
                <c:pt idx="141">
                  <c:v>262</c:v>
                </c:pt>
                <c:pt idx="142">
                  <c:v>263</c:v>
                </c:pt>
                <c:pt idx="143">
                  <c:v>264</c:v>
                </c:pt>
                <c:pt idx="144">
                  <c:v>265</c:v>
                </c:pt>
                <c:pt idx="145">
                  <c:v>266</c:v>
                </c:pt>
                <c:pt idx="146">
                  <c:v>267</c:v>
                </c:pt>
                <c:pt idx="147">
                  <c:v>268</c:v>
                </c:pt>
                <c:pt idx="148">
                  <c:v>269</c:v>
                </c:pt>
                <c:pt idx="149">
                  <c:v>270</c:v>
                </c:pt>
                <c:pt idx="150">
                  <c:v>271</c:v>
                </c:pt>
                <c:pt idx="151">
                  <c:v>272</c:v>
                </c:pt>
                <c:pt idx="152">
                  <c:v>273</c:v>
                </c:pt>
                <c:pt idx="153">
                  <c:v>274</c:v>
                </c:pt>
                <c:pt idx="154">
                  <c:v>275</c:v>
                </c:pt>
                <c:pt idx="155">
                  <c:v>276</c:v>
                </c:pt>
                <c:pt idx="156">
                  <c:v>277</c:v>
                </c:pt>
                <c:pt idx="157">
                  <c:v>278</c:v>
                </c:pt>
                <c:pt idx="158">
                  <c:v>279</c:v>
                </c:pt>
                <c:pt idx="159">
                  <c:v>280</c:v>
                </c:pt>
                <c:pt idx="160">
                  <c:v>281</c:v>
                </c:pt>
                <c:pt idx="161">
                  <c:v>282</c:v>
                </c:pt>
                <c:pt idx="162">
                  <c:v>283</c:v>
                </c:pt>
                <c:pt idx="163">
                  <c:v>284</c:v>
                </c:pt>
                <c:pt idx="164">
                  <c:v>285</c:v>
                </c:pt>
                <c:pt idx="165">
                  <c:v>286</c:v>
                </c:pt>
                <c:pt idx="166">
                  <c:v>287</c:v>
                </c:pt>
                <c:pt idx="167">
                  <c:v>288</c:v>
                </c:pt>
                <c:pt idx="168">
                  <c:v>289</c:v>
                </c:pt>
                <c:pt idx="169">
                  <c:v>290</c:v>
                </c:pt>
                <c:pt idx="170">
                  <c:v>291</c:v>
                </c:pt>
                <c:pt idx="171">
                  <c:v>292</c:v>
                </c:pt>
                <c:pt idx="172">
                  <c:v>293</c:v>
                </c:pt>
                <c:pt idx="173">
                  <c:v>294</c:v>
                </c:pt>
                <c:pt idx="174">
                  <c:v>295</c:v>
                </c:pt>
                <c:pt idx="175">
                  <c:v>296</c:v>
                </c:pt>
                <c:pt idx="176">
                  <c:v>297</c:v>
                </c:pt>
                <c:pt idx="177">
                  <c:v>298</c:v>
                </c:pt>
                <c:pt idx="178">
                  <c:v>299</c:v>
                </c:pt>
                <c:pt idx="179">
                  <c:v>300</c:v>
                </c:pt>
                <c:pt idx="180">
                  <c:v>301</c:v>
                </c:pt>
                <c:pt idx="181">
                  <c:v>302</c:v>
                </c:pt>
                <c:pt idx="182">
                  <c:v>303</c:v>
                </c:pt>
                <c:pt idx="183">
                  <c:v>304</c:v>
                </c:pt>
                <c:pt idx="184">
                  <c:v>305</c:v>
                </c:pt>
                <c:pt idx="185">
                  <c:v>306</c:v>
                </c:pt>
                <c:pt idx="186">
                  <c:v>307</c:v>
                </c:pt>
                <c:pt idx="187">
                  <c:v>308</c:v>
                </c:pt>
                <c:pt idx="188">
                  <c:v>309</c:v>
                </c:pt>
                <c:pt idx="189">
                  <c:v>310</c:v>
                </c:pt>
                <c:pt idx="190">
                  <c:v>311</c:v>
                </c:pt>
                <c:pt idx="191">
                  <c:v>312</c:v>
                </c:pt>
                <c:pt idx="192">
                  <c:v>313</c:v>
                </c:pt>
                <c:pt idx="193">
                  <c:v>314</c:v>
                </c:pt>
                <c:pt idx="194">
                  <c:v>315</c:v>
                </c:pt>
                <c:pt idx="195">
                  <c:v>316</c:v>
                </c:pt>
                <c:pt idx="196">
                  <c:v>317</c:v>
                </c:pt>
                <c:pt idx="197">
                  <c:v>318</c:v>
                </c:pt>
                <c:pt idx="198">
                  <c:v>319</c:v>
                </c:pt>
              </c:numCache>
            </c:numRef>
          </c:cat>
          <c:val>
            <c:numRef>
              <c:f>SMK_WX!$Q$127:$Q$325</c:f>
              <c:numCache>
                <c:formatCode>General</c:formatCode>
                <c:ptCount val="199"/>
                <c:pt idx="0">
                  <c:v>0</c:v>
                </c:pt>
                <c:pt idx="1">
                  <c:v>0</c:v>
                </c:pt>
                <c:pt idx="2">
                  <c:v>2.54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4.3179999999999996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9.14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2.032</c:v>
                </c:pt>
                <c:pt idx="22">
                  <c:v>1.016</c:v>
                </c:pt>
                <c:pt idx="23">
                  <c:v>0</c:v>
                </c:pt>
                <c:pt idx="24">
                  <c:v>3.048</c:v>
                </c:pt>
                <c:pt idx="25">
                  <c:v>0</c:v>
                </c:pt>
                <c:pt idx="26">
                  <c:v>0</c:v>
                </c:pt>
                <c:pt idx="27">
                  <c:v>35.049999999999997</c:v>
                </c:pt>
                <c:pt idx="28">
                  <c:v>0</c:v>
                </c:pt>
                <c:pt idx="29">
                  <c:v>0</c:v>
                </c:pt>
                <c:pt idx="30">
                  <c:v>37.85</c:v>
                </c:pt>
                <c:pt idx="31">
                  <c:v>0</c:v>
                </c:pt>
                <c:pt idx="32">
                  <c:v>0</c:v>
                </c:pt>
                <c:pt idx="33">
                  <c:v>8.64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18.54</c:v>
                </c:pt>
                <c:pt idx="38">
                  <c:v>0</c:v>
                </c:pt>
                <c:pt idx="39">
                  <c:v>0</c:v>
                </c:pt>
                <c:pt idx="40">
                  <c:v>51.56</c:v>
                </c:pt>
                <c:pt idx="41">
                  <c:v>3.302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37.340000000000003</c:v>
                </c:pt>
                <c:pt idx="48">
                  <c:v>0</c:v>
                </c:pt>
                <c:pt idx="49">
                  <c:v>0</c:v>
                </c:pt>
                <c:pt idx="50">
                  <c:v>1.524</c:v>
                </c:pt>
                <c:pt idx="51">
                  <c:v>16.260000000000002</c:v>
                </c:pt>
                <c:pt idx="52">
                  <c:v>1.778</c:v>
                </c:pt>
                <c:pt idx="53">
                  <c:v>0</c:v>
                </c:pt>
                <c:pt idx="54">
                  <c:v>0</c:v>
                </c:pt>
                <c:pt idx="55">
                  <c:v>1.524</c:v>
                </c:pt>
                <c:pt idx="56">
                  <c:v>2.032</c:v>
                </c:pt>
                <c:pt idx="57">
                  <c:v>0</c:v>
                </c:pt>
                <c:pt idx="58">
                  <c:v>8.64</c:v>
                </c:pt>
                <c:pt idx="59">
                  <c:v>29.97</c:v>
                </c:pt>
                <c:pt idx="60">
                  <c:v>0</c:v>
                </c:pt>
                <c:pt idx="61">
                  <c:v>11.94</c:v>
                </c:pt>
                <c:pt idx="62">
                  <c:v>34.29</c:v>
                </c:pt>
                <c:pt idx="63">
                  <c:v>29.46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7.62</c:v>
                </c:pt>
                <c:pt idx="71">
                  <c:v>65.02</c:v>
                </c:pt>
                <c:pt idx="72">
                  <c:v>0</c:v>
                </c:pt>
                <c:pt idx="73">
                  <c:v>27.18</c:v>
                </c:pt>
                <c:pt idx="74">
                  <c:v>0</c:v>
                </c:pt>
                <c:pt idx="75">
                  <c:v>23.11</c:v>
                </c:pt>
                <c:pt idx="76">
                  <c:v>0</c:v>
                </c:pt>
                <c:pt idx="77">
                  <c:v>68.58</c:v>
                </c:pt>
                <c:pt idx="78">
                  <c:v>0</c:v>
                </c:pt>
                <c:pt idx="79">
                  <c:v>3.302</c:v>
                </c:pt>
                <c:pt idx="80">
                  <c:v>0</c:v>
                </c:pt>
                <c:pt idx="81">
                  <c:v>75.44</c:v>
                </c:pt>
                <c:pt idx="82">
                  <c:v>0</c:v>
                </c:pt>
                <c:pt idx="83">
                  <c:v>0</c:v>
                </c:pt>
                <c:pt idx="84">
                  <c:v>12.7</c:v>
                </c:pt>
                <c:pt idx="85">
                  <c:v>0</c:v>
                </c:pt>
                <c:pt idx="86">
                  <c:v>0</c:v>
                </c:pt>
                <c:pt idx="87">
                  <c:v>16.760000000000002</c:v>
                </c:pt>
                <c:pt idx="88">
                  <c:v>0</c:v>
                </c:pt>
                <c:pt idx="89">
                  <c:v>0</c:v>
                </c:pt>
                <c:pt idx="90">
                  <c:v>22.35</c:v>
                </c:pt>
                <c:pt idx="91">
                  <c:v>0</c:v>
                </c:pt>
                <c:pt idx="92">
                  <c:v>99.8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79.760000000000005</c:v>
                </c:pt>
                <c:pt idx="99">
                  <c:v>0</c:v>
                </c:pt>
                <c:pt idx="100">
                  <c:v>13.46</c:v>
                </c:pt>
                <c:pt idx="101">
                  <c:v>5.3339999999999996</c:v>
                </c:pt>
                <c:pt idx="102">
                  <c:v>2.794</c:v>
                </c:pt>
                <c:pt idx="103">
                  <c:v>5.5880000000000001</c:v>
                </c:pt>
                <c:pt idx="104">
                  <c:v>0</c:v>
                </c:pt>
                <c:pt idx="105">
                  <c:v>0</c:v>
                </c:pt>
                <c:pt idx="106">
                  <c:v>50.8</c:v>
                </c:pt>
                <c:pt idx="107">
                  <c:v>36.07</c:v>
                </c:pt>
                <c:pt idx="108">
                  <c:v>0</c:v>
                </c:pt>
                <c:pt idx="109">
                  <c:v>0</c:v>
                </c:pt>
                <c:pt idx="110">
                  <c:v>11.94</c:v>
                </c:pt>
                <c:pt idx="111">
                  <c:v>0.254</c:v>
                </c:pt>
                <c:pt idx="112">
                  <c:v>0</c:v>
                </c:pt>
                <c:pt idx="113">
                  <c:v>0</c:v>
                </c:pt>
                <c:pt idx="114">
                  <c:v>44.45</c:v>
                </c:pt>
                <c:pt idx="115">
                  <c:v>0</c:v>
                </c:pt>
                <c:pt idx="116">
                  <c:v>0</c:v>
                </c:pt>
                <c:pt idx="117">
                  <c:v>7.62</c:v>
                </c:pt>
                <c:pt idx="118">
                  <c:v>6.8579999999999997</c:v>
                </c:pt>
                <c:pt idx="119">
                  <c:v>2.032</c:v>
                </c:pt>
                <c:pt idx="120">
                  <c:v>0.76200000000000001</c:v>
                </c:pt>
                <c:pt idx="121">
                  <c:v>0</c:v>
                </c:pt>
                <c:pt idx="122">
                  <c:v>34.04</c:v>
                </c:pt>
                <c:pt idx="123">
                  <c:v>1.778</c:v>
                </c:pt>
                <c:pt idx="124">
                  <c:v>62.74</c:v>
                </c:pt>
                <c:pt idx="125">
                  <c:v>10.67</c:v>
                </c:pt>
                <c:pt idx="126">
                  <c:v>0</c:v>
                </c:pt>
                <c:pt idx="127">
                  <c:v>3.048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2.032</c:v>
                </c:pt>
                <c:pt idx="132">
                  <c:v>27.69</c:v>
                </c:pt>
                <c:pt idx="133">
                  <c:v>64.77</c:v>
                </c:pt>
                <c:pt idx="134">
                  <c:v>15.75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5.08</c:v>
                </c:pt>
                <c:pt idx="140">
                  <c:v>16.510000000000002</c:v>
                </c:pt>
                <c:pt idx="141">
                  <c:v>6.6040000000000001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54-45A9-A216-7B5F3310E6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32298200"/>
        <c:axId val="532292952"/>
      </c:barChart>
      <c:lineChart>
        <c:grouping val="standard"/>
        <c:varyColors val="0"/>
        <c:ser>
          <c:idx val="2"/>
          <c:order val="1"/>
          <c:tx>
            <c:strRef>
              <c:f>SMK_WX!$R$126</c:f>
              <c:strCache>
                <c:ptCount val="1"/>
                <c:pt idx="0">
                  <c:v>ET0</c:v>
                </c:pt>
              </c:strCache>
            </c:strRef>
          </c:tx>
          <c:spPr>
            <a:ln w="158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val>
            <c:numRef>
              <c:f>SMK_WX!$R$127:$R$325</c:f>
              <c:numCache>
                <c:formatCode>General</c:formatCode>
                <c:ptCount val="199"/>
                <c:pt idx="0">
                  <c:v>7</c:v>
                </c:pt>
                <c:pt idx="1">
                  <c:v>6.2</c:v>
                </c:pt>
                <c:pt idx="2">
                  <c:v>5.5</c:v>
                </c:pt>
                <c:pt idx="3">
                  <c:v>6.5</c:v>
                </c:pt>
                <c:pt idx="4">
                  <c:v>6.2</c:v>
                </c:pt>
                <c:pt idx="5">
                  <c:v>6.1</c:v>
                </c:pt>
                <c:pt idx="6">
                  <c:v>6.9</c:v>
                </c:pt>
                <c:pt idx="7">
                  <c:v>7.1</c:v>
                </c:pt>
                <c:pt idx="8">
                  <c:v>6.3</c:v>
                </c:pt>
                <c:pt idx="9">
                  <c:v>6.6</c:v>
                </c:pt>
                <c:pt idx="10">
                  <c:v>6.4</c:v>
                </c:pt>
                <c:pt idx="11">
                  <c:v>6.7</c:v>
                </c:pt>
                <c:pt idx="12">
                  <c:v>6.3</c:v>
                </c:pt>
                <c:pt idx="13">
                  <c:v>6.7</c:v>
                </c:pt>
                <c:pt idx="14">
                  <c:v>2.7</c:v>
                </c:pt>
                <c:pt idx="15">
                  <c:v>6.5</c:v>
                </c:pt>
                <c:pt idx="16">
                  <c:v>6.5</c:v>
                </c:pt>
                <c:pt idx="17">
                  <c:v>5.6</c:v>
                </c:pt>
                <c:pt idx="18">
                  <c:v>5.7</c:v>
                </c:pt>
                <c:pt idx="19">
                  <c:v>6.2</c:v>
                </c:pt>
                <c:pt idx="20">
                  <c:v>6.3</c:v>
                </c:pt>
                <c:pt idx="21">
                  <c:v>5.0999999999999996</c:v>
                </c:pt>
                <c:pt idx="22">
                  <c:v>6.2</c:v>
                </c:pt>
                <c:pt idx="23">
                  <c:v>5.9</c:v>
                </c:pt>
                <c:pt idx="24">
                  <c:v>4.0999999999999996</c:v>
                </c:pt>
                <c:pt idx="25">
                  <c:v>5.7</c:v>
                </c:pt>
                <c:pt idx="26">
                  <c:v>6.3</c:v>
                </c:pt>
                <c:pt idx="27">
                  <c:v>3.3</c:v>
                </c:pt>
                <c:pt idx="28">
                  <c:v>5.6</c:v>
                </c:pt>
                <c:pt idx="29">
                  <c:v>6.7</c:v>
                </c:pt>
                <c:pt idx="30">
                  <c:v>4.2</c:v>
                </c:pt>
                <c:pt idx="31">
                  <c:v>6.2</c:v>
                </c:pt>
                <c:pt idx="32">
                  <c:v>6.5</c:v>
                </c:pt>
                <c:pt idx="33">
                  <c:v>5.0999999999999996</c:v>
                </c:pt>
                <c:pt idx="34">
                  <c:v>6.2</c:v>
                </c:pt>
                <c:pt idx="35">
                  <c:v>6</c:v>
                </c:pt>
                <c:pt idx="36">
                  <c:v>6.2</c:v>
                </c:pt>
                <c:pt idx="37">
                  <c:v>5.3</c:v>
                </c:pt>
                <c:pt idx="38">
                  <c:v>5.0999999999999996</c:v>
                </c:pt>
                <c:pt idx="39">
                  <c:v>5.9</c:v>
                </c:pt>
                <c:pt idx="40">
                  <c:v>5.7</c:v>
                </c:pt>
                <c:pt idx="41">
                  <c:v>3.5</c:v>
                </c:pt>
                <c:pt idx="42">
                  <c:v>3.7</c:v>
                </c:pt>
                <c:pt idx="43">
                  <c:v>5.5</c:v>
                </c:pt>
                <c:pt idx="44">
                  <c:v>6</c:v>
                </c:pt>
                <c:pt idx="45">
                  <c:v>6.1</c:v>
                </c:pt>
                <c:pt idx="46">
                  <c:v>5.5</c:v>
                </c:pt>
                <c:pt idx="47">
                  <c:v>5.5</c:v>
                </c:pt>
                <c:pt idx="48">
                  <c:v>5.4</c:v>
                </c:pt>
                <c:pt idx="49">
                  <c:v>5.4</c:v>
                </c:pt>
                <c:pt idx="50">
                  <c:v>6.3</c:v>
                </c:pt>
                <c:pt idx="51">
                  <c:v>3.5</c:v>
                </c:pt>
                <c:pt idx="52">
                  <c:v>3</c:v>
                </c:pt>
                <c:pt idx="53">
                  <c:v>5.4</c:v>
                </c:pt>
                <c:pt idx="54">
                  <c:v>5.9</c:v>
                </c:pt>
                <c:pt idx="55">
                  <c:v>4.2</c:v>
                </c:pt>
                <c:pt idx="56">
                  <c:v>4.0999999999999996</c:v>
                </c:pt>
                <c:pt idx="57">
                  <c:v>5</c:v>
                </c:pt>
                <c:pt idx="58">
                  <c:v>4.7</c:v>
                </c:pt>
                <c:pt idx="59">
                  <c:v>5.0999999999999996</c:v>
                </c:pt>
                <c:pt idx="60">
                  <c:v>4.8</c:v>
                </c:pt>
                <c:pt idx="61">
                  <c:v>5.4</c:v>
                </c:pt>
                <c:pt idx="62">
                  <c:v>5.9</c:v>
                </c:pt>
                <c:pt idx="63">
                  <c:v>2.9</c:v>
                </c:pt>
                <c:pt idx="64">
                  <c:v>5.3</c:v>
                </c:pt>
                <c:pt idx="65">
                  <c:v>5.3</c:v>
                </c:pt>
                <c:pt idx="66">
                  <c:v>4</c:v>
                </c:pt>
                <c:pt idx="67">
                  <c:v>5.5</c:v>
                </c:pt>
                <c:pt idx="68">
                  <c:v>5</c:v>
                </c:pt>
                <c:pt idx="69">
                  <c:v>5.7</c:v>
                </c:pt>
                <c:pt idx="70">
                  <c:v>5.7</c:v>
                </c:pt>
                <c:pt idx="71">
                  <c:v>5</c:v>
                </c:pt>
                <c:pt idx="72">
                  <c:v>5</c:v>
                </c:pt>
                <c:pt idx="73">
                  <c:v>3.1</c:v>
                </c:pt>
                <c:pt idx="74">
                  <c:v>5.4</c:v>
                </c:pt>
                <c:pt idx="75">
                  <c:v>3.4</c:v>
                </c:pt>
                <c:pt idx="76">
                  <c:v>4.5</c:v>
                </c:pt>
                <c:pt idx="77">
                  <c:v>5</c:v>
                </c:pt>
                <c:pt idx="78">
                  <c:v>5.3</c:v>
                </c:pt>
                <c:pt idx="79">
                  <c:v>5.2</c:v>
                </c:pt>
                <c:pt idx="80">
                  <c:v>5.9</c:v>
                </c:pt>
                <c:pt idx="81">
                  <c:v>2.2999999999999998</c:v>
                </c:pt>
                <c:pt idx="82">
                  <c:v>4.9000000000000004</c:v>
                </c:pt>
                <c:pt idx="83">
                  <c:v>5.2</c:v>
                </c:pt>
                <c:pt idx="84">
                  <c:v>2.9</c:v>
                </c:pt>
                <c:pt idx="85">
                  <c:v>5</c:v>
                </c:pt>
                <c:pt idx="86">
                  <c:v>5.8</c:v>
                </c:pt>
                <c:pt idx="87">
                  <c:v>4.0999999999999996</c:v>
                </c:pt>
                <c:pt idx="88">
                  <c:v>4.8</c:v>
                </c:pt>
                <c:pt idx="89">
                  <c:v>5.5</c:v>
                </c:pt>
                <c:pt idx="90">
                  <c:v>4.5</c:v>
                </c:pt>
                <c:pt idx="91">
                  <c:v>5.2</c:v>
                </c:pt>
                <c:pt idx="92">
                  <c:v>3.8</c:v>
                </c:pt>
                <c:pt idx="93">
                  <c:v>5.0999999999999996</c:v>
                </c:pt>
                <c:pt idx="94">
                  <c:v>5.8</c:v>
                </c:pt>
                <c:pt idx="95">
                  <c:v>5.0999999999999996</c:v>
                </c:pt>
                <c:pt idx="96">
                  <c:v>5.3</c:v>
                </c:pt>
                <c:pt idx="97">
                  <c:v>5.7</c:v>
                </c:pt>
                <c:pt idx="98">
                  <c:v>4.2</c:v>
                </c:pt>
                <c:pt idx="99">
                  <c:v>4.5999999999999996</c:v>
                </c:pt>
                <c:pt idx="100">
                  <c:v>3.2</c:v>
                </c:pt>
                <c:pt idx="101">
                  <c:v>3.6</c:v>
                </c:pt>
                <c:pt idx="102">
                  <c:v>4.4000000000000004</c:v>
                </c:pt>
                <c:pt idx="103">
                  <c:v>3.5</c:v>
                </c:pt>
                <c:pt idx="104">
                  <c:v>5</c:v>
                </c:pt>
                <c:pt idx="105">
                  <c:v>4.5</c:v>
                </c:pt>
                <c:pt idx="106">
                  <c:v>4.9000000000000004</c:v>
                </c:pt>
                <c:pt idx="107">
                  <c:v>2.1</c:v>
                </c:pt>
                <c:pt idx="108">
                  <c:v>4.5</c:v>
                </c:pt>
                <c:pt idx="109">
                  <c:v>5.4</c:v>
                </c:pt>
                <c:pt idx="110">
                  <c:v>5</c:v>
                </c:pt>
                <c:pt idx="111">
                  <c:v>4.8</c:v>
                </c:pt>
                <c:pt idx="112">
                  <c:v>5.6</c:v>
                </c:pt>
                <c:pt idx="113">
                  <c:v>3.6</c:v>
                </c:pt>
                <c:pt idx="114">
                  <c:v>1.8</c:v>
                </c:pt>
                <c:pt idx="115">
                  <c:v>4.2</c:v>
                </c:pt>
                <c:pt idx="116">
                  <c:v>4.7</c:v>
                </c:pt>
                <c:pt idx="117">
                  <c:v>4.5999999999999996</c:v>
                </c:pt>
                <c:pt idx="118">
                  <c:v>4.9000000000000004</c:v>
                </c:pt>
                <c:pt idx="119">
                  <c:v>4.4000000000000004</c:v>
                </c:pt>
                <c:pt idx="120">
                  <c:v>5.7</c:v>
                </c:pt>
                <c:pt idx="121">
                  <c:v>5.4</c:v>
                </c:pt>
                <c:pt idx="122">
                  <c:v>4.8</c:v>
                </c:pt>
                <c:pt idx="123">
                  <c:v>4.2</c:v>
                </c:pt>
                <c:pt idx="124">
                  <c:v>4.5999999999999996</c:v>
                </c:pt>
                <c:pt idx="125">
                  <c:v>3.9</c:v>
                </c:pt>
                <c:pt idx="126">
                  <c:v>5.0999999999999996</c:v>
                </c:pt>
                <c:pt idx="127">
                  <c:v>3.9</c:v>
                </c:pt>
                <c:pt idx="128">
                  <c:v>5.7</c:v>
                </c:pt>
                <c:pt idx="129">
                  <c:v>5.3</c:v>
                </c:pt>
                <c:pt idx="130">
                  <c:v>5</c:v>
                </c:pt>
                <c:pt idx="131">
                  <c:v>5.2</c:v>
                </c:pt>
                <c:pt idx="132">
                  <c:v>5.5</c:v>
                </c:pt>
                <c:pt idx="133">
                  <c:v>3.8</c:v>
                </c:pt>
                <c:pt idx="134">
                  <c:v>5.8</c:v>
                </c:pt>
                <c:pt idx="135">
                  <c:v>5.4</c:v>
                </c:pt>
                <c:pt idx="136">
                  <c:v>5.9</c:v>
                </c:pt>
                <c:pt idx="137">
                  <c:v>4.5999999999999996</c:v>
                </c:pt>
                <c:pt idx="138">
                  <c:v>4.8</c:v>
                </c:pt>
                <c:pt idx="139">
                  <c:v>5.0999999999999996</c:v>
                </c:pt>
                <c:pt idx="140">
                  <c:v>4.7</c:v>
                </c:pt>
                <c:pt idx="141">
                  <c:v>5.0999999999999996</c:v>
                </c:pt>
                <c:pt idx="142">
                  <c:v>5.6</c:v>
                </c:pt>
                <c:pt idx="143">
                  <c:v>4.9000000000000004</c:v>
                </c:pt>
                <c:pt idx="144">
                  <c:v>5.6</c:v>
                </c:pt>
                <c:pt idx="145">
                  <c:v>3</c:v>
                </c:pt>
                <c:pt idx="146">
                  <c:v>4.3</c:v>
                </c:pt>
                <c:pt idx="147">
                  <c:v>3.9</c:v>
                </c:pt>
                <c:pt idx="148">
                  <c:v>5.7</c:v>
                </c:pt>
                <c:pt idx="149">
                  <c:v>5.5</c:v>
                </c:pt>
                <c:pt idx="150">
                  <c:v>5.0999999999999996</c:v>
                </c:pt>
                <c:pt idx="151">
                  <c:v>5.8</c:v>
                </c:pt>
                <c:pt idx="152">
                  <c:v>5.7</c:v>
                </c:pt>
                <c:pt idx="153">
                  <c:v>5.4</c:v>
                </c:pt>
                <c:pt idx="154">
                  <c:v>5.7</c:v>
                </c:pt>
                <c:pt idx="155">
                  <c:v>5.0999999999999996</c:v>
                </c:pt>
                <c:pt idx="156">
                  <c:v>5.5</c:v>
                </c:pt>
                <c:pt idx="157">
                  <c:v>4.5999999999999996</c:v>
                </c:pt>
                <c:pt idx="158">
                  <c:v>5.6</c:v>
                </c:pt>
                <c:pt idx="159">
                  <c:v>5.7</c:v>
                </c:pt>
                <c:pt idx="160">
                  <c:v>4.8</c:v>
                </c:pt>
                <c:pt idx="161">
                  <c:v>5.3</c:v>
                </c:pt>
                <c:pt idx="162">
                  <c:v>5.5</c:v>
                </c:pt>
                <c:pt idx="163">
                  <c:v>5.7</c:v>
                </c:pt>
                <c:pt idx="164">
                  <c:v>5.4</c:v>
                </c:pt>
                <c:pt idx="165">
                  <c:v>5.4</c:v>
                </c:pt>
                <c:pt idx="166">
                  <c:v>5.4</c:v>
                </c:pt>
                <c:pt idx="167">
                  <c:v>5.4</c:v>
                </c:pt>
                <c:pt idx="168">
                  <c:v>5.5</c:v>
                </c:pt>
                <c:pt idx="169">
                  <c:v>5.5</c:v>
                </c:pt>
                <c:pt idx="170">
                  <c:v>4.3</c:v>
                </c:pt>
                <c:pt idx="171">
                  <c:v>5.7</c:v>
                </c:pt>
                <c:pt idx="172">
                  <c:v>6</c:v>
                </c:pt>
                <c:pt idx="173">
                  <c:v>5.6</c:v>
                </c:pt>
                <c:pt idx="174">
                  <c:v>4.7</c:v>
                </c:pt>
                <c:pt idx="175">
                  <c:v>5.7</c:v>
                </c:pt>
                <c:pt idx="176">
                  <c:v>5.6</c:v>
                </c:pt>
                <c:pt idx="177">
                  <c:v>6.2</c:v>
                </c:pt>
                <c:pt idx="178">
                  <c:v>6.1</c:v>
                </c:pt>
                <c:pt idx="179">
                  <c:v>4.9000000000000004</c:v>
                </c:pt>
                <c:pt idx="180">
                  <c:v>6.1</c:v>
                </c:pt>
                <c:pt idx="181">
                  <c:v>6.1</c:v>
                </c:pt>
                <c:pt idx="182">
                  <c:v>6</c:v>
                </c:pt>
                <c:pt idx="183">
                  <c:v>6</c:v>
                </c:pt>
                <c:pt idx="184">
                  <c:v>5.7</c:v>
                </c:pt>
                <c:pt idx="185">
                  <c:v>4.7</c:v>
                </c:pt>
                <c:pt idx="186">
                  <c:v>5.9</c:v>
                </c:pt>
                <c:pt idx="187">
                  <c:v>5.7</c:v>
                </c:pt>
                <c:pt idx="188">
                  <c:v>5.3</c:v>
                </c:pt>
                <c:pt idx="189">
                  <c:v>4.8</c:v>
                </c:pt>
                <c:pt idx="190">
                  <c:v>5.5</c:v>
                </c:pt>
                <c:pt idx="191">
                  <c:v>5.6</c:v>
                </c:pt>
                <c:pt idx="192">
                  <c:v>5.3</c:v>
                </c:pt>
                <c:pt idx="193">
                  <c:v>5.8</c:v>
                </c:pt>
                <c:pt idx="194">
                  <c:v>5.9</c:v>
                </c:pt>
                <c:pt idx="195">
                  <c:v>6</c:v>
                </c:pt>
                <c:pt idx="196">
                  <c:v>5.0999999999999996</c:v>
                </c:pt>
                <c:pt idx="197">
                  <c:v>5.3</c:v>
                </c:pt>
                <c:pt idx="198">
                  <c:v>5.4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754-45A9-A216-7B5F3310E6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7892776"/>
        <c:axId val="567891464"/>
      </c:lineChart>
      <c:catAx>
        <c:axId val="5322982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>
                    <a:solidFill>
                      <a:sysClr val="windowText" lastClr="000000"/>
                    </a:solidFill>
                  </a:rPr>
                  <a:t>Julian day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2292952"/>
        <c:crosses val="autoZero"/>
        <c:auto val="1"/>
        <c:lblAlgn val="ctr"/>
        <c:lblOffset val="100"/>
        <c:noMultiLvlLbl val="0"/>
      </c:catAx>
      <c:valAx>
        <c:axId val="5322929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>
                    <a:solidFill>
                      <a:sysClr val="windowText" lastClr="000000"/>
                    </a:solidFill>
                  </a:rPr>
                  <a:t>Rainfall(mm)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2298200"/>
        <c:crosses val="autoZero"/>
        <c:crossBetween val="between"/>
      </c:valAx>
      <c:valAx>
        <c:axId val="567891464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>
                    <a:solidFill>
                      <a:sysClr val="windowText" lastClr="000000"/>
                    </a:solidFill>
                  </a:rPr>
                  <a:t>Daily Evapotraspiration(mm)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7892776"/>
        <c:crosses val="max"/>
        <c:crossBetween val="between"/>
      </c:valAx>
      <c:catAx>
        <c:axId val="567892776"/>
        <c:scaling>
          <c:orientation val="minMax"/>
        </c:scaling>
        <c:delete val="1"/>
        <c:axPos val="b"/>
        <c:majorTickMark val="out"/>
        <c:minorTickMark val="none"/>
        <c:tickLblPos val="nextTo"/>
        <c:crossAx val="567891464"/>
        <c:crosses val="autoZero"/>
        <c:auto val="1"/>
        <c:lblAlgn val="ctr"/>
        <c:lblOffset val="100"/>
        <c:noMultiLvlLbl val="0"/>
      </c:catAx>
      <c:spPr>
        <a:noFill/>
        <a:ln>
          <a:solidFill>
            <a:schemeClr val="tx1"/>
          </a:solidFill>
        </a:ln>
        <a:effectLst/>
      </c:spPr>
    </c:plotArea>
    <c:legend>
      <c:legendPos val="b"/>
      <c:layout>
        <c:manualLayout>
          <c:xMode val="edge"/>
          <c:yMode val="edge"/>
          <c:x val="0.33463624265276698"/>
          <c:y val="0.92468401008697443"/>
          <c:w val="0.3401172353455818"/>
          <c:h val="7.531598991302557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userShapes r:id="rId5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>
                <a:solidFill>
                  <a:sysClr val="windowText" lastClr="000000"/>
                </a:solidFill>
              </a:rPr>
              <a:t>2018- Bamako</a:t>
            </a:r>
          </a:p>
        </c:rich>
      </c:tx>
      <c:layout>
        <c:manualLayout>
          <c:xMode val="edge"/>
          <c:yMode val="edge"/>
          <c:x val="0.3701456692913386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315048118985127"/>
          <c:y val="8.4949730120944172E-2"/>
          <c:w val="0.77403237095363076"/>
          <c:h val="0.66980301880869542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SMK_WX!$Q$126</c:f>
              <c:strCache>
                <c:ptCount val="1"/>
                <c:pt idx="0">
                  <c:v>Rainfall</c:v>
                </c:pt>
              </c:strCache>
            </c:strRef>
          </c:tx>
          <c:spPr>
            <a:solidFill>
              <a:schemeClr val="tx1"/>
            </a:solidFill>
            <a:ln>
              <a:solidFill>
                <a:schemeClr val="bg1">
                  <a:lumMod val="50000"/>
                </a:schemeClr>
              </a:solidFill>
            </a:ln>
            <a:effectLst/>
          </c:spPr>
          <c:invertIfNegative val="0"/>
          <c:cat>
            <c:numRef>
              <c:f>SMK_WX!$P$127:$P$325</c:f>
              <c:numCache>
                <c:formatCode>General</c:formatCode>
                <c:ptCount val="199"/>
                <c:pt idx="0">
                  <c:v>121</c:v>
                </c:pt>
                <c:pt idx="1">
                  <c:v>122</c:v>
                </c:pt>
                <c:pt idx="2">
                  <c:v>123</c:v>
                </c:pt>
                <c:pt idx="3">
                  <c:v>124</c:v>
                </c:pt>
                <c:pt idx="4">
                  <c:v>125</c:v>
                </c:pt>
                <c:pt idx="5">
                  <c:v>126</c:v>
                </c:pt>
                <c:pt idx="6">
                  <c:v>127</c:v>
                </c:pt>
                <c:pt idx="7">
                  <c:v>128</c:v>
                </c:pt>
                <c:pt idx="8">
                  <c:v>129</c:v>
                </c:pt>
                <c:pt idx="9">
                  <c:v>130</c:v>
                </c:pt>
                <c:pt idx="10">
                  <c:v>131</c:v>
                </c:pt>
                <c:pt idx="11">
                  <c:v>132</c:v>
                </c:pt>
                <c:pt idx="12">
                  <c:v>133</c:v>
                </c:pt>
                <c:pt idx="13">
                  <c:v>134</c:v>
                </c:pt>
                <c:pt idx="14">
                  <c:v>135</c:v>
                </c:pt>
                <c:pt idx="15">
                  <c:v>136</c:v>
                </c:pt>
                <c:pt idx="16">
                  <c:v>137</c:v>
                </c:pt>
                <c:pt idx="17">
                  <c:v>138</c:v>
                </c:pt>
                <c:pt idx="18">
                  <c:v>139</c:v>
                </c:pt>
                <c:pt idx="19">
                  <c:v>140</c:v>
                </c:pt>
                <c:pt idx="20">
                  <c:v>141</c:v>
                </c:pt>
                <c:pt idx="21">
                  <c:v>142</c:v>
                </c:pt>
                <c:pt idx="22">
                  <c:v>143</c:v>
                </c:pt>
                <c:pt idx="23">
                  <c:v>144</c:v>
                </c:pt>
                <c:pt idx="24">
                  <c:v>145</c:v>
                </c:pt>
                <c:pt idx="25">
                  <c:v>146</c:v>
                </c:pt>
                <c:pt idx="26">
                  <c:v>147</c:v>
                </c:pt>
                <c:pt idx="27">
                  <c:v>148</c:v>
                </c:pt>
                <c:pt idx="28">
                  <c:v>149</c:v>
                </c:pt>
                <c:pt idx="29">
                  <c:v>150</c:v>
                </c:pt>
                <c:pt idx="30">
                  <c:v>151</c:v>
                </c:pt>
                <c:pt idx="31">
                  <c:v>152</c:v>
                </c:pt>
                <c:pt idx="32">
                  <c:v>153</c:v>
                </c:pt>
                <c:pt idx="33">
                  <c:v>154</c:v>
                </c:pt>
                <c:pt idx="34">
                  <c:v>155</c:v>
                </c:pt>
                <c:pt idx="35">
                  <c:v>156</c:v>
                </c:pt>
                <c:pt idx="36">
                  <c:v>157</c:v>
                </c:pt>
                <c:pt idx="37">
                  <c:v>158</c:v>
                </c:pt>
                <c:pt idx="38">
                  <c:v>159</c:v>
                </c:pt>
                <c:pt idx="39">
                  <c:v>160</c:v>
                </c:pt>
                <c:pt idx="40">
                  <c:v>161</c:v>
                </c:pt>
                <c:pt idx="41">
                  <c:v>162</c:v>
                </c:pt>
                <c:pt idx="42">
                  <c:v>163</c:v>
                </c:pt>
                <c:pt idx="43">
                  <c:v>164</c:v>
                </c:pt>
                <c:pt idx="44">
                  <c:v>165</c:v>
                </c:pt>
                <c:pt idx="45">
                  <c:v>166</c:v>
                </c:pt>
                <c:pt idx="46">
                  <c:v>167</c:v>
                </c:pt>
                <c:pt idx="47">
                  <c:v>168</c:v>
                </c:pt>
                <c:pt idx="48">
                  <c:v>169</c:v>
                </c:pt>
                <c:pt idx="49">
                  <c:v>170</c:v>
                </c:pt>
                <c:pt idx="50">
                  <c:v>171</c:v>
                </c:pt>
                <c:pt idx="51">
                  <c:v>172</c:v>
                </c:pt>
                <c:pt idx="52">
                  <c:v>173</c:v>
                </c:pt>
                <c:pt idx="53">
                  <c:v>174</c:v>
                </c:pt>
                <c:pt idx="54">
                  <c:v>175</c:v>
                </c:pt>
                <c:pt idx="55">
                  <c:v>176</c:v>
                </c:pt>
                <c:pt idx="56">
                  <c:v>177</c:v>
                </c:pt>
                <c:pt idx="57">
                  <c:v>178</c:v>
                </c:pt>
                <c:pt idx="58">
                  <c:v>179</c:v>
                </c:pt>
                <c:pt idx="59">
                  <c:v>180</c:v>
                </c:pt>
                <c:pt idx="60">
                  <c:v>181</c:v>
                </c:pt>
                <c:pt idx="61">
                  <c:v>182</c:v>
                </c:pt>
                <c:pt idx="62">
                  <c:v>183</c:v>
                </c:pt>
                <c:pt idx="63">
                  <c:v>184</c:v>
                </c:pt>
                <c:pt idx="64">
                  <c:v>185</c:v>
                </c:pt>
                <c:pt idx="65">
                  <c:v>186</c:v>
                </c:pt>
                <c:pt idx="66">
                  <c:v>187</c:v>
                </c:pt>
                <c:pt idx="67">
                  <c:v>188</c:v>
                </c:pt>
                <c:pt idx="68">
                  <c:v>189</c:v>
                </c:pt>
                <c:pt idx="69">
                  <c:v>190</c:v>
                </c:pt>
                <c:pt idx="70">
                  <c:v>191</c:v>
                </c:pt>
                <c:pt idx="71">
                  <c:v>192</c:v>
                </c:pt>
                <c:pt idx="72">
                  <c:v>193</c:v>
                </c:pt>
                <c:pt idx="73">
                  <c:v>194</c:v>
                </c:pt>
                <c:pt idx="74">
                  <c:v>195</c:v>
                </c:pt>
                <c:pt idx="75">
                  <c:v>196</c:v>
                </c:pt>
                <c:pt idx="76">
                  <c:v>197</c:v>
                </c:pt>
                <c:pt idx="77">
                  <c:v>198</c:v>
                </c:pt>
                <c:pt idx="78">
                  <c:v>199</c:v>
                </c:pt>
                <c:pt idx="79">
                  <c:v>200</c:v>
                </c:pt>
                <c:pt idx="80">
                  <c:v>201</c:v>
                </c:pt>
                <c:pt idx="81">
                  <c:v>202</c:v>
                </c:pt>
                <c:pt idx="82">
                  <c:v>203</c:v>
                </c:pt>
                <c:pt idx="83">
                  <c:v>204</c:v>
                </c:pt>
                <c:pt idx="84">
                  <c:v>205</c:v>
                </c:pt>
                <c:pt idx="85">
                  <c:v>206</c:v>
                </c:pt>
                <c:pt idx="86">
                  <c:v>207</c:v>
                </c:pt>
                <c:pt idx="87">
                  <c:v>208</c:v>
                </c:pt>
                <c:pt idx="88">
                  <c:v>209</c:v>
                </c:pt>
                <c:pt idx="89">
                  <c:v>210</c:v>
                </c:pt>
                <c:pt idx="90">
                  <c:v>211</c:v>
                </c:pt>
                <c:pt idx="91">
                  <c:v>212</c:v>
                </c:pt>
                <c:pt idx="92">
                  <c:v>213</c:v>
                </c:pt>
                <c:pt idx="93">
                  <c:v>214</c:v>
                </c:pt>
                <c:pt idx="94">
                  <c:v>215</c:v>
                </c:pt>
                <c:pt idx="95">
                  <c:v>216</c:v>
                </c:pt>
                <c:pt idx="96">
                  <c:v>217</c:v>
                </c:pt>
                <c:pt idx="97">
                  <c:v>218</c:v>
                </c:pt>
                <c:pt idx="98">
                  <c:v>219</c:v>
                </c:pt>
                <c:pt idx="99">
                  <c:v>220</c:v>
                </c:pt>
                <c:pt idx="100">
                  <c:v>221</c:v>
                </c:pt>
                <c:pt idx="101">
                  <c:v>222</c:v>
                </c:pt>
                <c:pt idx="102">
                  <c:v>223</c:v>
                </c:pt>
                <c:pt idx="103">
                  <c:v>224</c:v>
                </c:pt>
                <c:pt idx="104">
                  <c:v>225</c:v>
                </c:pt>
                <c:pt idx="105">
                  <c:v>226</c:v>
                </c:pt>
                <c:pt idx="106">
                  <c:v>227</c:v>
                </c:pt>
                <c:pt idx="107">
                  <c:v>228</c:v>
                </c:pt>
                <c:pt idx="108">
                  <c:v>229</c:v>
                </c:pt>
                <c:pt idx="109">
                  <c:v>230</c:v>
                </c:pt>
                <c:pt idx="110">
                  <c:v>231</c:v>
                </c:pt>
                <c:pt idx="111">
                  <c:v>232</c:v>
                </c:pt>
                <c:pt idx="112">
                  <c:v>233</c:v>
                </c:pt>
                <c:pt idx="113">
                  <c:v>234</c:v>
                </c:pt>
                <c:pt idx="114">
                  <c:v>235</c:v>
                </c:pt>
                <c:pt idx="115">
                  <c:v>236</c:v>
                </c:pt>
                <c:pt idx="116">
                  <c:v>237</c:v>
                </c:pt>
                <c:pt idx="117">
                  <c:v>238</c:v>
                </c:pt>
                <c:pt idx="118">
                  <c:v>239</c:v>
                </c:pt>
                <c:pt idx="119">
                  <c:v>240</c:v>
                </c:pt>
                <c:pt idx="120">
                  <c:v>241</c:v>
                </c:pt>
                <c:pt idx="121">
                  <c:v>242</c:v>
                </c:pt>
                <c:pt idx="122">
                  <c:v>243</c:v>
                </c:pt>
                <c:pt idx="123">
                  <c:v>244</c:v>
                </c:pt>
                <c:pt idx="124">
                  <c:v>245</c:v>
                </c:pt>
                <c:pt idx="125">
                  <c:v>246</c:v>
                </c:pt>
                <c:pt idx="126">
                  <c:v>247</c:v>
                </c:pt>
                <c:pt idx="127">
                  <c:v>248</c:v>
                </c:pt>
                <c:pt idx="128">
                  <c:v>249</c:v>
                </c:pt>
                <c:pt idx="129">
                  <c:v>250</c:v>
                </c:pt>
                <c:pt idx="130">
                  <c:v>251</c:v>
                </c:pt>
                <c:pt idx="131">
                  <c:v>252</c:v>
                </c:pt>
                <c:pt idx="132">
                  <c:v>253</c:v>
                </c:pt>
                <c:pt idx="133">
                  <c:v>254</c:v>
                </c:pt>
                <c:pt idx="134">
                  <c:v>255</c:v>
                </c:pt>
                <c:pt idx="135">
                  <c:v>256</c:v>
                </c:pt>
                <c:pt idx="136">
                  <c:v>257</c:v>
                </c:pt>
                <c:pt idx="137">
                  <c:v>258</c:v>
                </c:pt>
                <c:pt idx="138">
                  <c:v>259</c:v>
                </c:pt>
                <c:pt idx="139">
                  <c:v>260</c:v>
                </c:pt>
                <c:pt idx="140">
                  <c:v>261</c:v>
                </c:pt>
                <c:pt idx="141">
                  <c:v>262</c:v>
                </c:pt>
                <c:pt idx="142">
                  <c:v>263</c:v>
                </c:pt>
                <c:pt idx="143">
                  <c:v>264</c:v>
                </c:pt>
                <c:pt idx="144">
                  <c:v>265</c:v>
                </c:pt>
                <c:pt idx="145">
                  <c:v>266</c:v>
                </c:pt>
                <c:pt idx="146">
                  <c:v>267</c:v>
                </c:pt>
                <c:pt idx="147">
                  <c:v>268</c:v>
                </c:pt>
                <c:pt idx="148">
                  <c:v>269</c:v>
                </c:pt>
                <c:pt idx="149">
                  <c:v>270</c:v>
                </c:pt>
                <c:pt idx="150">
                  <c:v>271</c:v>
                </c:pt>
                <c:pt idx="151">
                  <c:v>272</c:v>
                </c:pt>
                <c:pt idx="152">
                  <c:v>273</c:v>
                </c:pt>
                <c:pt idx="153">
                  <c:v>274</c:v>
                </c:pt>
                <c:pt idx="154">
                  <c:v>275</c:v>
                </c:pt>
                <c:pt idx="155">
                  <c:v>276</c:v>
                </c:pt>
                <c:pt idx="156">
                  <c:v>277</c:v>
                </c:pt>
                <c:pt idx="157">
                  <c:v>278</c:v>
                </c:pt>
                <c:pt idx="158">
                  <c:v>279</c:v>
                </c:pt>
                <c:pt idx="159">
                  <c:v>280</c:v>
                </c:pt>
                <c:pt idx="160">
                  <c:v>281</c:v>
                </c:pt>
                <c:pt idx="161">
                  <c:v>282</c:v>
                </c:pt>
                <c:pt idx="162">
                  <c:v>283</c:v>
                </c:pt>
                <c:pt idx="163">
                  <c:v>284</c:v>
                </c:pt>
                <c:pt idx="164">
                  <c:v>285</c:v>
                </c:pt>
                <c:pt idx="165">
                  <c:v>286</c:v>
                </c:pt>
                <c:pt idx="166">
                  <c:v>287</c:v>
                </c:pt>
                <c:pt idx="167">
                  <c:v>288</c:v>
                </c:pt>
                <c:pt idx="168">
                  <c:v>289</c:v>
                </c:pt>
                <c:pt idx="169">
                  <c:v>290</c:v>
                </c:pt>
                <c:pt idx="170">
                  <c:v>291</c:v>
                </c:pt>
                <c:pt idx="171">
                  <c:v>292</c:v>
                </c:pt>
                <c:pt idx="172">
                  <c:v>293</c:v>
                </c:pt>
                <c:pt idx="173">
                  <c:v>294</c:v>
                </c:pt>
                <c:pt idx="174">
                  <c:v>295</c:v>
                </c:pt>
                <c:pt idx="175">
                  <c:v>296</c:v>
                </c:pt>
                <c:pt idx="176">
                  <c:v>297</c:v>
                </c:pt>
                <c:pt idx="177">
                  <c:v>298</c:v>
                </c:pt>
                <c:pt idx="178">
                  <c:v>299</c:v>
                </c:pt>
                <c:pt idx="179">
                  <c:v>300</c:v>
                </c:pt>
                <c:pt idx="180">
                  <c:v>301</c:v>
                </c:pt>
                <c:pt idx="181">
                  <c:v>302</c:v>
                </c:pt>
                <c:pt idx="182">
                  <c:v>303</c:v>
                </c:pt>
                <c:pt idx="183">
                  <c:v>304</c:v>
                </c:pt>
                <c:pt idx="184">
                  <c:v>305</c:v>
                </c:pt>
                <c:pt idx="185">
                  <c:v>306</c:v>
                </c:pt>
                <c:pt idx="186">
                  <c:v>307</c:v>
                </c:pt>
                <c:pt idx="187">
                  <c:v>308</c:v>
                </c:pt>
                <c:pt idx="188">
                  <c:v>309</c:v>
                </c:pt>
                <c:pt idx="189">
                  <c:v>310</c:v>
                </c:pt>
                <c:pt idx="190">
                  <c:v>311</c:v>
                </c:pt>
                <c:pt idx="191">
                  <c:v>312</c:v>
                </c:pt>
                <c:pt idx="192">
                  <c:v>313</c:v>
                </c:pt>
                <c:pt idx="193">
                  <c:v>314</c:v>
                </c:pt>
                <c:pt idx="194">
                  <c:v>315</c:v>
                </c:pt>
                <c:pt idx="195">
                  <c:v>316</c:v>
                </c:pt>
                <c:pt idx="196">
                  <c:v>317</c:v>
                </c:pt>
                <c:pt idx="197">
                  <c:v>318</c:v>
                </c:pt>
                <c:pt idx="198">
                  <c:v>319</c:v>
                </c:pt>
              </c:numCache>
            </c:numRef>
          </c:cat>
          <c:val>
            <c:numRef>
              <c:f>SMK_WX!$S$127:$S$325</c:f>
              <c:numCache>
                <c:formatCode>General</c:formatCode>
                <c:ptCount val="19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2.2999999999999998</c:v>
                </c:pt>
                <c:pt idx="15">
                  <c:v>0</c:v>
                </c:pt>
                <c:pt idx="16">
                  <c:v>58.2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0.6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23.8</c:v>
                </c:pt>
                <c:pt idx="25">
                  <c:v>2.8</c:v>
                </c:pt>
                <c:pt idx="26">
                  <c:v>0</c:v>
                </c:pt>
                <c:pt idx="27">
                  <c:v>25.2</c:v>
                </c:pt>
                <c:pt idx="28">
                  <c:v>0</c:v>
                </c:pt>
                <c:pt idx="29">
                  <c:v>1.8</c:v>
                </c:pt>
                <c:pt idx="30">
                  <c:v>0</c:v>
                </c:pt>
                <c:pt idx="31">
                  <c:v>41.8</c:v>
                </c:pt>
                <c:pt idx="32">
                  <c:v>0</c:v>
                </c:pt>
                <c:pt idx="33">
                  <c:v>1.2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16.5</c:v>
                </c:pt>
                <c:pt idx="38">
                  <c:v>0</c:v>
                </c:pt>
                <c:pt idx="39">
                  <c:v>1.2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37.200000000000003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16.2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29.5</c:v>
                </c:pt>
                <c:pt idx="55">
                  <c:v>11</c:v>
                </c:pt>
                <c:pt idx="56">
                  <c:v>10.5</c:v>
                </c:pt>
                <c:pt idx="57">
                  <c:v>10.199999999999999</c:v>
                </c:pt>
                <c:pt idx="58">
                  <c:v>0</c:v>
                </c:pt>
                <c:pt idx="59">
                  <c:v>0</c:v>
                </c:pt>
                <c:pt idx="60">
                  <c:v>1.5</c:v>
                </c:pt>
                <c:pt idx="61">
                  <c:v>0</c:v>
                </c:pt>
                <c:pt idx="62">
                  <c:v>7.7</c:v>
                </c:pt>
                <c:pt idx="63">
                  <c:v>12</c:v>
                </c:pt>
                <c:pt idx="64">
                  <c:v>0</c:v>
                </c:pt>
                <c:pt idx="65">
                  <c:v>5.6</c:v>
                </c:pt>
                <c:pt idx="66">
                  <c:v>51.2</c:v>
                </c:pt>
                <c:pt idx="67">
                  <c:v>0</c:v>
                </c:pt>
                <c:pt idx="68">
                  <c:v>31.2</c:v>
                </c:pt>
                <c:pt idx="69">
                  <c:v>0</c:v>
                </c:pt>
                <c:pt idx="70">
                  <c:v>0</c:v>
                </c:pt>
                <c:pt idx="71">
                  <c:v>31.2</c:v>
                </c:pt>
                <c:pt idx="72">
                  <c:v>11</c:v>
                </c:pt>
                <c:pt idx="73">
                  <c:v>12.5</c:v>
                </c:pt>
                <c:pt idx="74">
                  <c:v>3.5</c:v>
                </c:pt>
                <c:pt idx="75">
                  <c:v>0</c:v>
                </c:pt>
                <c:pt idx="76">
                  <c:v>0.3</c:v>
                </c:pt>
                <c:pt idx="77">
                  <c:v>45.2</c:v>
                </c:pt>
                <c:pt idx="78">
                  <c:v>2</c:v>
                </c:pt>
                <c:pt idx="79">
                  <c:v>2.8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12.4</c:v>
                </c:pt>
                <c:pt idx="85">
                  <c:v>0</c:v>
                </c:pt>
                <c:pt idx="86">
                  <c:v>0</c:v>
                </c:pt>
                <c:pt idx="87">
                  <c:v>10.199999999999999</c:v>
                </c:pt>
                <c:pt idx="88">
                  <c:v>13.5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75.8</c:v>
                </c:pt>
                <c:pt idx="93">
                  <c:v>0</c:v>
                </c:pt>
                <c:pt idx="94">
                  <c:v>42.8</c:v>
                </c:pt>
                <c:pt idx="95">
                  <c:v>0</c:v>
                </c:pt>
                <c:pt idx="96">
                  <c:v>3.9</c:v>
                </c:pt>
                <c:pt idx="97">
                  <c:v>0</c:v>
                </c:pt>
                <c:pt idx="98">
                  <c:v>26.2</c:v>
                </c:pt>
                <c:pt idx="99">
                  <c:v>1.2</c:v>
                </c:pt>
                <c:pt idx="100">
                  <c:v>1.5</c:v>
                </c:pt>
                <c:pt idx="101">
                  <c:v>0</c:v>
                </c:pt>
                <c:pt idx="102">
                  <c:v>18.2</c:v>
                </c:pt>
                <c:pt idx="103">
                  <c:v>0</c:v>
                </c:pt>
                <c:pt idx="104">
                  <c:v>14.2</c:v>
                </c:pt>
                <c:pt idx="105">
                  <c:v>1.4</c:v>
                </c:pt>
                <c:pt idx="106">
                  <c:v>7.5</c:v>
                </c:pt>
                <c:pt idx="107">
                  <c:v>0</c:v>
                </c:pt>
                <c:pt idx="108">
                  <c:v>22.2</c:v>
                </c:pt>
                <c:pt idx="109">
                  <c:v>0</c:v>
                </c:pt>
                <c:pt idx="110">
                  <c:v>14.2</c:v>
                </c:pt>
                <c:pt idx="111">
                  <c:v>0</c:v>
                </c:pt>
                <c:pt idx="112">
                  <c:v>0</c:v>
                </c:pt>
                <c:pt idx="113">
                  <c:v>32.5</c:v>
                </c:pt>
                <c:pt idx="114">
                  <c:v>1.6</c:v>
                </c:pt>
                <c:pt idx="115">
                  <c:v>5.8</c:v>
                </c:pt>
                <c:pt idx="116">
                  <c:v>4.5999999999999996</c:v>
                </c:pt>
                <c:pt idx="117">
                  <c:v>0</c:v>
                </c:pt>
                <c:pt idx="118">
                  <c:v>0</c:v>
                </c:pt>
                <c:pt idx="119">
                  <c:v>36.200000000000003</c:v>
                </c:pt>
                <c:pt idx="120">
                  <c:v>4.3</c:v>
                </c:pt>
                <c:pt idx="121">
                  <c:v>0</c:v>
                </c:pt>
                <c:pt idx="122">
                  <c:v>45.5</c:v>
                </c:pt>
                <c:pt idx="123">
                  <c:v>1</c:v>
                </c:pt>
                <c:pt idx="124">
                  <c:v>13.2</c:v>
                </c:pt>
                <c:pt idx="125">
                  <c:v>0</c:v>
                </c:pt>
                <c:pt idx="126">
                  <c:v>0</c:v>
                </c:pt>
                <c:pt idx="127">
                  <c:v>36.200000000000003</c:v>
                </c:pt>
                <c:pt idx="128">
                  <c:v>0</c:v>
                </c:pt>
                <c:pt idx="129">
                  <c:v>50.8</c:v>
                </c:pt>
                <c:pt idx="130">
                  <c:v>22.2</c:v>
                </c:pt>
                <c:pt idx="131">
                  <c:v>3</c:v>
                </c:pt>
                <c:pt idx="132">
                  <c:v>2.2999999999999998</c:v>
                </c:pt>
                <c:pt idx="133">
                  <c:v>53.5</c:v>
                </c:pt>
                <c:pt idx="134">
                  <c:v>5</c:v>
                </c:pt>
                <c:pt idx="135">
                  <c:v>0</c:v>
                </c:pt>
                <c:pt idx="136">
                  <c:v>0</c:v>
                </c:pt>
                <c:pt idx="137">
                  <c:v>2.8</c:v>
                </c:pt>
                <c:pt idx="138">
                  <c:v>0</c:v>
                </c:pt>
                <c:pt idx="139">
                  <c:v>20.2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13.2</c:v>
                </c:pt>
                <c:pt idx="144">
                  <c:v>0</c:v>
                </c:pt>
                <c:pt idx="145">
                  <c:v>0</c:v>
                </c:pt>
                <c:pt idx="146">
                  <c:v>2.2999999999999998</c:v>
                </c:pt>
                <c:pt idx="147">
                  <c:v>11.4</c:v>
                </c:pt>
                <c:pt idx="148">
                  <c:v>0</c:v>
                </c:pt>
                <c:pt idx="149">
                  <c:v>14.2</c:v>
                </c:pt>
                <c:pt idx="150">
                  <c:v>0</c:v>
                </c:pt>
                <c:pt idx="151">
                  <c:v>4</c:v>
                </c:pt>
                <c:pt idx="152">
                  <c:v>0</c:v>
                </c:pt>
                <c:pt idx="153">
                  <c:v>12.5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20.5</c:v>
                </c:pt>
                <c:pt idx="158">
                  <c:v>6.8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14.2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19.2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B2-41EF-A309-932068BBE9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32298200"/>
        <c:axId val="532292952"/>
      </c:barChart>
      <c:lineChart>
        <c:grouping val="standard"/>
        <c:varyColors val="0"/>
        <c:ser>
          <c:idx val="2"/>
          <c:order val="1"/>
          <c:tx>
            <c:strRef>
              <c:f>SMK_WX!$R$126</c:f>
              <c:strCache>
                <c:ptCount val="1"/>
                <c:pt idx="0">
                  <c:v>ET0</c:v>
                </c:pt>
              </c:strCache>
            </c:strRef>
          </c:tx>
          <c:spPr>
            <a:ln w="15875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val>
            <c:numRef>
              <c:f>SMK_WX!$T$127:$T$325</c:f>
              <c:numCache>
                <c:formatCode>General</c:formatCode>
                <c:ptCount val="199"/>
                <c:pt idx="0">
                  <c:v>7.4</c:v>
                </c:pt>
                <c:pt idx="1">
                  <c:v>7.4</c:v>
                </c:pt>
                <c:pt idx="2">
                  <c:v>7.4</c:v>
                </c:pt>
                <c:pt idx="3">
                  <c:v>6.9</c:v>
                </c:pt>
                <c:pt idx="4">
                  <c:v>7.2</c:v>
                </c:pt>
                <c:pt idx="5">
                  <c:v>6.6</c:v>
                </c:pt>
                <c:pt idx="6">
                  <c:v>7.1</c:v>
                </c:pt>
                <c:pt idx="7">
                  <c:v>7.5</c:v>
                </c:pt>
                <c:pt idx="8">
                  <c:v>7.1</c:v>
                </c:pt>
                <c:pt idx="9">
                  <c:v>6.9</c:v>
                </c:pt>
                <c:pt idx="10">
                  <c:v>6.4</c:v>
                </c:pt>
                <c:pt idx="11">
                  <c:v>4.8</c:v>
                </c:pt>
                <c:pt idx="12">
                  <c:v>6.3</c:v>
                </c:pt>
                <c:pt idx="13">
                  <c:v>6.5</c:v>
                </c:pt>
                <c:pt idx="14">
                  <c:v>6.8</c:v>
                </c:pt>
                <c:pt idx="15">
                  <c:v>4.7</c:v>
                </c:pt>
                <c:pt idx="16">
                  <c:v>6.4</c:v>
                </c:pt>
                <c:pt idx="17">
                  <c:v>6.3</c:v>
                </c:pt>
                <c:pt idx="18">
                  <c:v>6.6</c:v>
                </c:pt>
                <c:pt idx="19">
                  <c:v>6.3</c:v>
                </c:pt>
                <c:pt idx="20">
                  <c:v>5.7</c:v>
                </c:pt>
                <c:pt idx="21">
                  <c:v>6.8</c:v>
                </c:pt>
                <c:pt idx="22">
                  <c:v>6.8</c:v>
                </c:pt>
                <c:pt idx="23">
                  <c:v>6.4</c:v>
                </c:pt>
                <c:pt idx="24">
                  <c:v>4.0999999999999996</c:v>
                </c:pt>
                <c:pt idx="25">
                  <c:v>6.7</c:v>
                </c:pt>
                <c:pt idx="26">
                  <c:v>6.5</c:v>
                </c:pt>
                <c:pt idx="27">
                  <c:v>6.6</c:v>
                </c:pt>
                <c:pt idx="28">
                  <c:v>6.5</c:v>
                </c:pt>
                <c:pt idx="29">
                  <c:v>6</c:v>
                </c:pt>
                <c:pt idx="30">
                  <c:v>6.1</c:v>
                </c:pt>
                <c:pt idx="31">
                  <c:v>6.4</c:v>
                </c:pt>
                <c:pt idx="32">
                  <c:v>6.3</c:v>
                </c:pt>
                <c:pt idx="33">
                  <c:v>6.6</c:v>
                </c:pt>
                <c:pt idx="34">
                  <c:v>5.2</c:v>
                </c:pt>
                <c:pt idx="35">
                  <c:v>6.1</c:v>
                </c:pt>
                <c:pt idx="36">
                  <c:v>5.2</c:v>
                </c:pt>
                <c:pt idx="37">
                  <c:v>6.3</c:v>
                </c:pt>
                <c:pt idx="38">
                  <c:v>6.6</c:v>
                </c:pt>
                <c:pt idx="39">
                  <c:v>6.3</c:v>
                </c:pt>
                <c:pt idx="40">
                  <c:v>6</c:v>
                </c:pt>
                <c:pt idx="41">
                  <c:v>5.8</c:v>
                </c:pt>
                <c:pt idx="42">
                  <c:v>6.1</c:v>
                </c:pt>
                <c:pt idx="43">
                  <c:v>6.1</c:v>
                </c:pt>
                <c:pt idx="44">
                  <c:v>4.8</c:v>
                </c:pt>
                <c:pt idx="45">
                  <c:v>6.1</c:v>
                </c:pt>
                <c:pt idx="46">
                  <c:v>6.9</c:v>
                </c:pt>
                <c:pt idx="47">
                  <c:v>4.9000000000000004</c:v>
                </c:pt>
                <c:pt idx="48">
                  <c:v>6.3</c:v>
                </c:pt>
                <c:pt idx="49">
                  <c:v>5.8</c:v>
                </c:pt>
                <c:pt idx="50">
                  <c:v>6</c:v>
                </c:pt>
                <c:pt idx="51">
                  <c:v>6.1</c:v>
                </c:pt>
                <c:pt idx="52">
                  <c:v>4.5</c:v>
                </c:pt>
                <c:pt idx="53">
                  <c:v>6</c:v>
                </c:pt>
                <c:pt idx="54">
                  <c:v>5</c:v>
                </c:pt>
                <c:pt idx="55">
                  <c:v>4.9000000000000004</c:v>
                </c:pt>
                <c:pt idx="56">
                  <c:v>5.9</c:v>
                </c:pt>
                <c:pt idx="57">
                  <c:v>4.2</c:v>
                </c:pt>
                <c:pt idx="58">
                  <c:v>5.3</c:v>
                </c:pt>
                <c:pt idx="59">
                  <c:v>5.2</c:v>
                </c:pt>
                <c:pt idx="60">
                  <c:v>5.3</c:v>
                </c:pt>
                <c:pt idx="61">
                  <c:v>4.3</c:v>
                </c:pt>
                <c:pt idx="62">
                  <c:v>5.8</c:v>
                </c:pt>
                <c:pt idx="63">
                  <c:v>4.5</c:v>
                </c:pt>
                <c:pt idx="64">
                  <c:v>5.2</c:v>
                </c:pt>
                <c:pt idx="65">
                  <c:v>6</c:v>
                </c:pt>
                <c:pt idx="66">
                  <c:v>3.6</c:v>
                </c:pt>
                <c:pt idx="67">
                  <c:v>4.9000000000000004</c:v>
                </c:pt>
                <c:pt idx="68">
                  <c:v>5.8</c:v>
                </c:pt>
                <c:pt idx="69">
                  <c:v>4.5</c:v>
                </c:pt>
                <c:pt idx="70">
                  <c:v>5.4</c:v>
                </c:pt>
                <c:pt idx="71">
                  <c:v>5.5</c:v>
                </c:pt>
                <c:pt idx="72">
                  <c:v>2.2000000000000002</c:v>
                </c:pt>
                <c:pt idx="73">
                  <c:v>4</c:v>
                </c:pt>
                <c:pt idx="74">
                  <c:v>5.6</c:v>
                </c:pt>
                <c:pt idx="75">
                  <c:v>4.7</c:v>
                </c:pt>
                <c:pt idx="76">
                  <c:v>4.3</c:v>
                </c:pt>
                <c:pt idx="77">
                  <c:v>4.2</c:v>
                </c:pt>
                <c:pt idx="78">
                  <c:v>3.9</c:v>
                </c:pt>
                <c:pt idx="79">
                  <c:v>4.8</c:v>
                </c:pt>
                <c:pt idx="80">
                  <c:v>4.9000000000000004</c:v>
                </c:pt>
                <c:pt idx="81">
                  <c:v>4.9000000000000004</c:v>
                </c:pt>
                <c:pt idx="82">
                  <c:v>4.8</c:v>
                </c:pt>
                <c:pt idx="83">
                  <c:v>5.3</c:v>
                </c:pt>
                <c:pt idx="84">
                  <c:v>5.0999999999999996</c:v>
                </c:pt>
                <c:pt idx="85">
                  <c:v>3</c:v>
                </c:pt>
                <c:pt idx="86">
                  <c:v>4.5</c:v>
                </c:pt>
                <c:pt idx="87">
                  <c:v>3.3</c:v>
                </c:pt>
                <c:pt idx="88">
                  <c:v>4.4000000000000004</c:v>
                </c:pt>
                <c:pt idx="89">
                  <c:v>3.7</c:v>
                </c:pt>
                <c:pt idx="90">
                  <c:v>5.3</c:v>
                </c:pt>
                <c:pt idx="91">
                  <c:v>4.9000000000000004</c:v>
                </c:pt>
                <c:pt idx="92">
                  <c:v>3.6</c:v>
                </c:pt>
                <c:pt idx="93">
                  <c:v>3.5</c:v>
                </c:pt>
                <c:pt idx="94">
                  <c:v>4.9000000000000004</c:v>
                </c:pt>
                <c:pt idx="95">
                  <c:v>3.4</c:v>
                </c:pt>
                <c:pt idx="96">
                  <c:v>4.8</c:v>
                </c:pt>
                <c:pt idx="97">
                  <c:v>4.4000000000000004</c:v>
                </c:pt>
                <c:pt idx="98">
                  <c:v>4.0999999999999996</c:v>
                </c:pt>
                <c:pt idx="99">
                  <c:v>4</c:v>
                </c:pt>
                <c:pt idx="100">
                  <c:v>4.3</c:v>
                </c:pt>
                <c:pt idx="101">
                  <c:v>3.7</c:v>
                </c:pt>
                <c:pt idx="102">
                  <c:v>3.9</c:v>
                </c:pt>
                <c:pt idx="103">
                  <c:v>3.9</c:v>
                </c:pt>
                <c:pt idx="104">
                  <c:v>4.3</c:v>
                </c:pt>
                <c:pt idx="105">
                  <c:v>3.3</c:v>
                </c:pt>
                <c:pt idx="106">
                  <c:v>4.3</c:v>
                </c:pt>
                <c:pt idx="107">
                  <c:v>5.0999999999999996</c:v>
                </c:pt>
                <c:pt idx="108">
                  <c:v>4</c:v>
                </c:pt>
                <c:pt idx="109">
                  <c:v>4.2</c:v>
                </c:pt>
                <c:pt idx="110">
                  <c:v>3.2</c:v>
                </c:pt>
                <c:pt idx="111">
                  <c:v>4.5</c:v>
                </c:pt>
                <c:pt idx="112">
                  <c:v>4.5</c:v>
                </c:pt>
                <c:pt idx="113">
                  <c:v>4.7</c:v>
                </c:pt>
                <c:pt idx="114">
                  <c:v>4.2</c:v>
                </c:pt>
                <c:pt idx="115">
                  <c:v>5</c:v>
                </c:pt>
                <c:pt idx="116">
                  <c:v>4.5999999999999996</c:v>
                </c:pt>
                <c:pt idx="117">
                  <c:v>4.5</c:v>
                </c:pt>
                <c:pt idx="118">
                  <c:v>4.5</c:v>
                </c:pt>
                <c:pt idx="119">
                  <c:v>3.3</c:v>
                </c:pt>
                <c:pt idx="120">
                  <c:v>3.7</c:v>
                </c:pt>
                <c:pt idx="121">
                  <c:v>4.5</c:v>
                </c:pt>
                <c:pt idx="122">
                  <c:v>3.7</c:v>
                </c:pt>
                <c:pt idx="123">
                  <c:v>3.9</c:v>
                </c:pt>
                <c:pt idx="124">
                  <c:v>3.8</c:v>
                </c:pt>
                <c:pt idx="125">
                  <c:v>4.0999999999999996</c:v>
                </c:pt>
                <c:pt idx="126">
                  <c:v>4.4000000000000004</c:v>
                </c:pt>
                <c:pt idx="127">
                  <c:v>3.8</c:v>
                </c:pt>
                <c:pt idx="128">
                  <c:v>4.4000000000000004</c:v>
                </c:pt>
                <c:pt idx="129">
                  <c:v>4.9000000000000004</c:v>
                </c:pt>
                <c:pt idx="130">
                  <c:v>3.2</c:v>
                </c:pt>
                <c:pt idx="131">
                  <c:v>3.6</c:v>
                </c:pt>
                <c:pt idx="132">
                  <c:v>3.5</c:v>
                </c:pt>
                <c:pt idx="133">
                  <c:v>3.8</c:v>
                </c:pt>
                <c:pt idx="134">
                  <c:v>4.4000000000000004</c:v>
                </c:pt>
                <c:pt idx="135">
                  <c:v>4.9000000000000004</c:v>
                </c:pt>
                <c:pt idx="136">
                  <c:v>4.5999999999999996</c:v>
                </c:pt>
                <c:pt idx="137">
                  <c:v>5.0999999999999996</c:v>
                </c:pt>
                <c:pt idx="138">
                  <c:v>4.4000000000000004</c:v>
                </c:pt>
                <c:pt idx="139">
                  <c:v>4.5999999999999996</c:v>
                </c:pt>
                <c:pt idx="140">
                  <c:v>3.9</c:v>
                </c:pt>
                <c:pt idx="141">
                  <c:v>4.5999999999999996</c:v>
                </c:pt>
                <c:pt idx="142">
                  <c:v>5.3</c:v>
                </c:pt>
                <c:pt idx="143">
                  <c:v>4.8</c:v>
                </c:pt>
                <c:pt idx="144">
                  <c:v>3.9</c:v>
                </c:pt>
                <c:pt idx="145">
                  <c:v>4.5</c:v>
                </c:pt>
                <c:pt idx="146">
                  <c:v>3.5</c:v>
                </c:pt>
                <c:pt idx="147">
                  <c:v>5.0999999999999996</c:v>
                </c:pt>
                <c:pt idx="148">
                  <c:v>5.2</c:v>
                </c:pt>
                <c:pt idx="149">
                  <c:v>5.0999999999999996</c:v>
                </c:pt>
                <c:pt idx="150">
                  <c:v>4</c:v>
                </c:pt>
                <c:pt idx="151">
                  <c:v>3.9</c:v>
                </c:pt>
                <c:pt idx="152">
                  <c:v>4.5</c:v>
                </c:pt>
                <c:pt idx="153">
                  <c:v>4.5</c:v>
                </c:pt>
                <c:pt idx="154">
                  <c:v>4.9000000000000004</c:v>
                </c:pt>
                <c:pt idx="155">
                  <c:v>5</c:v>
                </c:pt>
                <c:pt idx="156">
                  <c:v>4.7</c:v>
                </c:pt>
                <c:pt idx="157">
                  <c:v>4.8</c:v>
                </c:pt>
                <c:pt idx="158">
                  <c:v>4.4000000000000004</c:v>
                </c:pt>
                <c:pt idx="159">
                  <c:v>3.9</c:v>
                </c:pt>
                <c:pt idx="160">
                  <c:v>5.2</c:v>
                </c:pt>
                <c:pt idx="161">
                  <c:v>4.9000000000000004</c:v>
                </c:pt>
                <c:pt idx="162">
                  <c:v>5</c:v>
                </c:pt>
                <c:pt idx="163">
                  <c:v>5.4</c:v>
                </c:pt>
                <c:pt idx="164">
                  <c:v>5.2</c:v>
                </c:pt>
                <c:pt idx="165">
                  <c:v>4.9000000000000004</c:v>
                </c:pt>
                <c:pt idx="166">
                  <c:v>4.7</c:v>
                </c:pt>
                <c:pt idx="167">
                  <c:v>3.8</c:v>
                </c:pt>
                <c:pt idx="168">
                  <c:v>4.8</c:v>
                </c:pt>
                <c:pt idx="169">
                  <c:v>5.4</c:v>
                </c:pt>
                <c:pt idx="170">
                  <c:v>5.2</c:v>
                </c:pt>
                <c:pt idx="171">
                  <c:v>4.4000000000000004</c:v>
                </c:pt>
                <c:pt idx="172">
                  <c:v>4</c:v>
                </c:pt>
                <c:pt idx="173">
                  <c:v>5.3</c:v>
                </c:pt>
                <c:pt idx="174">
                  <c:v>5.2</c:v>
                </c:pt>
                <c:pt idx="175">
                  <c:v>4.7</c:v>
                </c:pt>
                <c:pt idx="176">
                  <c:v>5.3</c:v>
                </c:pt>
                <c:pt idx="177">
                  <c:v>5.4</c:v>
                </c:pt>
                <c:pt idx="178">
                  <c:v>5.2</c:v>
                </c:pt>
                <c:pt idx="179">
                  <c:v>4.5</c:v>
                </c:pt>
                <c:pt idx="180">
                  <c:v>4.5999999999999996</c:v>
                </c:pt>
                <c:pt idx="181">
                  <c:v>4.2</c:v>
                </c:pt>
                <c:pt idx="182">
                  <c:v>4.5999999999999996</c:v>
                </c:pt>
                <c:pt idx="183">
                  <c:v>3.3</c:v>
                </c:pt>
                <c:pt idx="184">
                  <c:v>4</c:v>
                </c:pt>
                <c:pt idx="185">
                  <c:v>5.0999999999999996</c:v>
                </c:pt>
                <c:pt idx="186">
                  <c:v>5.3</c:v>
                </c:pt>
                <c:pt idx="187">
                  <c:v>5.2</c:v>
                </c:pt>
                <c:pt idx="188">
                  <c:v>4.5999999999999996</c:v>
                </c:pt>
                <c:pt idx="189">
                  <c:v>3.5</c:v>
                </c:pt>
                <c:pt idx="190">
                  <c:v>4.7</c:v>
                </c:pt>
                <c:pt idx="191">
                  <c:v>5</c:v>
                </c:pt>
                <c:pt idx="192">
                  <c:v>5.2</c:v>
                </c:pt>
                <c:pt idx="193">
                  <c:v>5.2</c:v>
                </c:pt>
                <c:pt idx="194">
                  <c:v>5</c:v>
                </c:pt>
                <c:pt idx="195">
                  <c:v>4.8</c:v>
                </c:pt>
                <c:pt idx="196">
                  <c:v>5</c:v>
                </c:pt>
                <c:pt idx="197">
                  <c:v>4.0999999999999996</c:v>
                </c:pt>
                <c:pt idx="198">
                  <c:v>4.3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2B2-41EF-A309-932068BBE9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7892776"/>
        <c:axId val="567891464"/>
      </c:lineChart>
      <c:catAx>
        <c:axId val="5322982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>
                    <a:solidFill>
                      <a:sysClr val="windowText" lastClr="000000"/>
                    </a:solidFill>
                  </a:rPr>
                  <a:t>Julian day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2292952"/>
        <c:crosses val="autoZero"/>
        <c:auto val="1"/>
        <c:lblAlgn val="ctr"/>
        <c:lblOffset val="100"/>
        <c:noMultiLvlLbl val="0"/>
      </c:catAx>
      <c:valAx>
        <c:axId val="532292952"/>
        <c:scaling>
          <c:orientation val="minMax"/>
          <c:max val="1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>
                    <a:solidFill>
                      <a:sysClr val="windowText" lastClr="000000"/>
                    </a:solidFill>
                  </a:rPr>
                  <a:t>Rainfall(mm)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2298200"/>
        <c:crosses val="autoZero"/>
        <c:crossBetween val="between"/>
      </c:valAx>
      <c:valAx>
        <c:axId val="567891464"/>
        <c:scaling>
          <c:orientation val="minMax"/>
          <c:max val="1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>
                    <a:solidFill>
                      <a:sysClr val="windowText" lastClr="000000"/>
                    </a:solidFill>
                  </a:rPr>
                  <a:t>Daily Evapotraspiration(mm)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67892776"/>
        <c:crosses val="max"/>
        <c:crossBetween val="between"/>
        <c:majorUnit val="2"/>
      </c:valAx>
      <c:catAx>
        <c:axId val="567892776"/>
        <c:scaling>
          <c:orientation val="minMax"/>
        </c:scaling>
        <c:delete val="1"/>
        <c:axPos val="b"/>
        <c:majorTickMark val="out"/>
        <c:minorTickMark val="none"/>
        <c:tickLblPos val="nextTo"/>
        <c:crossAx val="567891464"/>
        <c:crosses val="autoZero"/>
        <c:auto val="1"/>
        <c:lblAlgn val="ctr"/>
        <c:lblOffset val="100"/>
        <c:noMultiLvlLbl val="0"/>
      </c:catAx>
      <c:spPr>
        <a:noFill/>
        <a:ln>
          <a:solidFill>
            <a:schemeClr val="tx1"/>
          </a:solidFill>
        </a:ln>
        <a:effectLst/>
      </c:spPr>
    </c:plotArea>
    <c:legend>
      <c:legendPos val="b"/>
      <c:layout>
        <c:manualLayout>
          <c:xMode val="edge"/>
          <c:yMode val="edge"/>
          <c:x val="0.32994138232720915"/>
          <c:y val="0.90507618839311754"/>
          <c:w val="0.3401172353455818"/>
          <c:h val="9.492381160688247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userShapes r:id="rId5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en-US" sz="1200" b="1" dirty="0">
                <a:solidFill>
                  <a:srgbClr val="C00000"/>
                </a:solidFill>
              </a:rPr>
              <a:t>Trade-off  Analysis</a:t>
            </a:r>
            <a:r>
              <a:rPr lang="en-US" sz="1200" b="1" baseline="0" dirty="0">
                <a:solidFill>
                  <a:srgbClr val="C00000"/>
                </a:solidFill>
              </a:rPr>
              <a:t> </a:t>
            </a:r>
            <a:r>
              <a:rPr lang="en-US" sz="1200" b="1" dirty="0">
                <a:solidFill>
                  <a:srgbClr val="C00000"/>
                </a:solidFill>
              </a:rPr>
              <a:t>of the fertilization Technology in Bamako</a:t>
            </a:r>
          </a:p>
        </c:rich>
      </c:tx>
      <c:layout>
        <c:manualLayout>
          <c:xMode val="edge"/>
          <c:yMode val="edge"/>
          <c:x val="9.6541086210377533E-2"/>
          <c:y val="1.40016177942221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4977629719362002"/>
          <c:y val="0.15405060591567529"/>
          <c:w val="0.51894084393296991"/>
          <c:h val="0.65057840560195945"/>
        </c:manualLayout>
      </c:layout>
      <c:radarChart>
        <c:radarStyle val="marker"/>
        <c:varyColors val="0"/>
        <c:ser>
          <c:idx val="0"/>
          <c:order val="0"/>
          <c:tx>
            <c:strRef>
              <c:f>Trade_off!$C$35</c:f>
              <c:strCache>
                <c:ptCount val="1"/>
                <c:pt idx="0">
                  <c:v>Productivity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Trade_off!$B$36:$B$45</c:f>
              <c:strCache>
                <c:ptCount val="10"/>
                <c:pt idx="0">
                  <c:v>Control</c:v>
                </c:pt>
                <c:pt idx="1">
                  <c:v>Cow (50g/hill)+Poultry (50g/hill)</c:v>
                </c:pt>
                <c:pt idx="2">
                  <c:v>Cow manure (100g/hill)</c:v>
                </c:pt>
                <c:pt idx="3">
                  <c:v>Cow manure(100g) + Micro-DAP(3g/hill) </c:v>
                </c:pt>
                <c:pt idx="4">
                  <c:v>DAP Micro-D(3g/hill)</c:v>
                </c:pt>
                <c:pt idx="5">
                  <c:v>DAP41:46:00</c:v>
                </c:pt>
                <c:pt idx="6">
                  <c:v>Poultry manure (150g/hill)</c:v>
                </c:pt>
                <c:pt idx="7">
                  <c:v>Poultry manure (100g/hill)</c:v>
                </c:pt>
                <c:pt idx="8">
                  <c:v>Poultry manure (50g/hill)</c:v>
                </c:pt>
                <c:pt idx="9">
                  <c:v>Poultry manure(100g/hill) + Micro-DAP(3g/hill) </c:v>
                </c:pt>
              </c:strCache>
            </c:strRef>
          </c:cat>
          <c:val>
            <c:numRef>
              <c:f>Trade_off!$C$36:$C$45</c:f>
              <c:numCache>
                <c:formatCode>0.00</c:formatCode>
                <c:ptCount val="10"/>
                <c:pt idx="0">
                  <c:v>0.37763392857142858</c:v>
                </c:pt>
                <c:pt idx="1">
                  <c:v>0.77094940476190488</c:v>
                </c:pt>
                <c:pt idx="2">
                  <c:v>0.65554761904761916</c:v>
                </c:pt>
                <c:pt idx="3">
                  <c:v>0.81642261904761904</c:v>
                </c:pt>
                <c:pt idx="4">
                  <c:v>0.71241369047619052</c:v>
                </c:pt>
                <c:pt idx="5">
                  <c:v>0.74890029761904775</c:v>
                </c:pt>
                <c:pt idx="6">
                  <c:v>0.84063244047619046</c:v>
                </c:pt>
                <c:pt idx="7">
                  <c:v>0.77342113095238085</c:v>
                </c:pt>
                <c:pt idx="8">
                  <c:v>0.5520133928571429</c:v>
                </c:pt>
                <c:pt idx="9">
                  <c:v>0.91958035714285713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5FB-4B0C-9D07-FAB279046093}"/>
            </c:ext>
          </c:extLst>
        </c:ser>
        <c:ser>
          <c:idx val="1"/>
          <c:order val="1"/>
          <c:tx>
            <c:strRef>
              <c:f>Trade_off!$D$35</c:f>
              <c:strCache>
                <c:ptCount val="1"/>
                <c:pt idx="0">
                  <c:v>Profitability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Trade_off!$B$36:$B$45</c:f>
              <c:strCache>
                <c:ptCount val="10"/>
                <c:pt idx="0">
                  <c:v>Control</c:v>
                </c:pt>
                <c:pt idx="1">
                  <c:v>Cow (50g/hill)+Poultry (50g/hill)</c:v>
                </c:pt>
                <c:pt idx="2">
                  <c:v>Cow manure (100g/hill)</c:v>
                </c:pt>
                <c:pt idx="3">
                  <c:v>Cow manure(100g) + Micro-DAP(3g/hill) </c:v>
                </c:pt>
                <c:pt idx="4">
                  <c:v>DAP Micro-D(3g/hill)</c:v>
                </c:pt>
                <c:pt idx="5">
                  <c:v>DAP41:46:00</c:v>
                </c:pt>
                <c:pt idx="6">
                  <c:v>Poultry manure (150g/hill)</c:v>
                </c:pt>
                <c:pt idx="7">
                  <c:v>Poultry manure (100g/hill)</c:v>
                </c:pt>
                <c:pt idx="8">
                  <c:v>Poultry manure (50g/hill)</c:v>
                </c:pt>
                <c:pt idx="9">
                  <c:v>Poultry manure(100g/hill) + Micro-DAP(3g/hill) </c:v>
                </c:pt>
              </c:strCache>
            </c:strRef>
          </c:cat>
          <c:val>
            <c:numRef>
              <c:f>Trade_off!$D$36:$D$45</c:f>
              <c:numCache>
                <c:formatCode>0.00</c:formatCode>
                <c:ptCount val="10"/>
                <c:pt idx="0">
                  <c:v>0.33332880434782608</c:v>
                </c:pt>
                <c:pt idx="1">
                  <c:v>0.77462409420289868</c:v>
                </c:pt>
                <c:pt idx="2">
                  <c:v>0.55696859903381646</c:v>
                </c:pt>
                <c:pt idx="3">
                  <c:v>0.75560533816425091</c:v>
                </c:pt>
                <c:pt idx="4">
                  <c:v>0.94095105072463803</c:v>
                </c:pt>
                <c:pt idx="5">
                  <c:v>0.83850860507246383</c:v>
                </c:pt>
                <c:pt idx="6">
                  <c:v>0.88475920893719784</c:v>
                </c:pt>
                <c:pt idx="7">
                  <c:v>0.4579732789855071</c:v>
                </c:pt>
                <c:pt idx="8">
                  <c:v>0.4747108997584541</c:v>
                </c:pt>
                <c:pt idx="9">
                  <c:v>0.89072158212560382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5FB-4B0C-9D07-FAB2790460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70163928"/>
        <c:axId val="570164256"/>
      </c:radarChart>
      <c:catAx>
        <c:axId val="5701639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0164256"/>
        <c:crosses val="autoZero"/>
        <c:auto val="1"/>
        <c:lblAlgn val="ctr"/>
        <c:lblOffset val="100"/>
        <c:noMultiLvlLbl val="0"/>
      </c:catAx>
      <c:valAx>
        <c:axId val="570164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>
              <a:outerShdw blurRad="50800" dist="50800" dir="5400000" sx="1000" sy="1000" algn="ctr" rotWithShape="0">
                <a:srgbClr val="000000"/>
              </a:outerShdw>
            </a:effectLst>
          </c:spPr>
        </c:majorGridlines>
        <c:numFmt formatCode="0.00" sourceLinked="0"/>
        <c:majorTickMark val="none"/>
        <c:minorTickMark val="none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0" spcFirstLastPara="1" vertOverflow="ellipsis" wrap="square" anchor="t" anchorCtr="0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0163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9280778379265099"/>
          <c:y val="0.94485258517442605"/>
          <c:w val="0.48532078014485175"/>
          <c:h val="5.514744480469353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r>
              <a:rPr lang="en-US" sz="1200" b="1" dirty="0">
                <a:solidFill>
                  <a:srgbClr val="C00000"/>
                </a:solidFill>
              </a:rPr>
              <a:t>Trade-off Analysis of the fertilization</a:t>
            </a:r>
            <a:r>
              <a:rPr lang="en-US" sz="1200" b="1" baseline="0" dirty="0">
                <a:solidFill>
                  <a:srgbClr val="C00000"/>
                </a:solidFill>
              </a:rPr>
              <a:t> Technology in </a:t>
            </a:r>
            <a:r>
              <a:rPr lang="en-US" sz="1200" b="1" baseline="0" dirty="0" err="1">
                <a:solidFill>
                  <a:srgbClr val="C00000"/>
                </a:solidFill>
              </a:rPr>
              <a:t>Koutiala</a:t>
            </a:r>
            <a:r>
              <a:rPr lang="en-US" sz="1200" b="1" baseline="0" dirty="0">
                <a:solidFill>
                  <a:srgbClr val="C00000"/>
                </a:solidFill>
              </a:rPr>
              <a:t> and </a:t>
            </a:r>
            <a:r>
              <a:rPr lang="en-US" sz="1200" b="1" baseline="0" dirty="0" err="1">
                <a:solidFill>
                  <a:srgbClr val="C00000"/>
                </a:solidFill>
              </a:rPr>
              <a:t>Bougouni</a:t>
            </a:r>
            <a:endParaRPr lang="en-US" sz="1200" b="1" dirty="0">
              <a:solidFill>
                <a:srgbClr val="C00000"/>
              </a:solidFill>
            </a:endParaRPr>
          </a:p>
        </c:rich>
      </c:tx>
      <c:layout>
        <c:manualLayout>
          <c:xMode val="edge"/>
          <c:yMode val="edge"/>
          <c:x val="0.10017601966420864"/>
          <c:y val="5.0996678198025631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spc="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328556847060784"/>
          <c:y val="0.14880431891800874"/>
          <c:w val="0.55285776777902762"/>
          <c:h val="0.72050402721891094"/>
        </c:manualLayout>
      </c:layout>
      <c:radarChart>
        <c:radarStyle val="marker"/>
        <c:varyColors val="0"/>
        <c:ser>
          <c:idx val="0"/>
          <c:order val="0"/>
          <c:tx>
            <c:strRef>
              <c:f>Trade_off!$C$49</c:f>
              <c:strCache>
                <c:ptCount val="1"/>
                <c:pt idx="0">
                  <c:v>Productivity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Trade_off!$B$50:$B$59</c:f>
              <c:strCache>
                <c:ptCount val="10"/>
                <c:pt idx="0">
                  <c:v>Control</c:v>
                </c:pt>
                <c:pt idx="1">
                  <c:v>Cow (50g/hill)+Poultry (50g/hill)</c:v>
                </c:pt>
                <c:pt idx="2">
                  <c:v>Cow manure (100g/hill)</c:v>
                </c:pt>
                <c:pt idx="3">
                  <c:v>Cow manure(100g) + Micro-DAP(3g/hill) </c:v>
                </c:pt>
                <c:pt idx="4">
                  <c:v>DAP Micro-D(3g/hill)</c:v>
                </c:pt>
                <c:pt idx="5">
                  <c:v>DAP41:46:00</c:v>
                </c:pt>
                <c:pt idx="6">
                  <c:v>Poultry manure (150g/hill)</c:v>
                </c:pt>
                <c:pt idx="7">
                  <c:v>Poultry manure (100g/hill)</c:v>
                </c:pt>
                <c:pt idx="8">
                  <c:v>Poultry manure (50g/hill)</c:v>
                </c:pt>
                <c:pt idx="9">
                  <c:v>Poultry manure(100g/hill) + Micro-DAP(3g/hill) </c:v>
                </c:pt>
              </c:strCache>
            </c:strRef>
          </c:cat>
          <c:val>
            <c:numRef>
              <c:f>Trade_off!$C$50:$C$59</c:f>
              <c:numCache>
                <c:formatCode>0.00</c:formatCode>
                <c:ptCount val="10"/>
                <c:pt idx="0">
                  <c:v>0.60492292899107158</c:v>
                </c:pt>
                <c:pt idx="1">
                  <c:v>0.83213417648363119</c:v>
                </c:pt>
                <c:pt idx="2">
                  <c:v>0.72222761656200385</c:v>
                </c:pt>
                <c:pt idx="3">
                  <c:v>0.86311259932093254</c:v>
                </c:pt>
                <c:pt idx="4">
                  <c:v>0.75468129971502973</c:v>
                </c:pt>
                <c:pt idx="5">
                  <c:v>0.80305183529017854</c:v>
                </c:pt>
                <c:pt idx="6">
                  <c:v>0.84374255952108146</c:v>
                </c:pt>
                <c:pt idx="7">
                  <c:v>0.6976078869129464</c:v>
                </c:pt>
                <c:pt idx="8">
                  <c:v>0.71304935521875001</c:v>
                </c:pt>
                <c:pt idx="9">
                  <c:v>0.91280629963318449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51-4051-B588-20E7F6507D5B}"/>
            </c:ext>
          </c:extLst>
        </c:ser>
        <c:ser>
          <c:idx val="1"/>
          <c:order val="1"/>
          <c:tx>
            <c:strRef>
              <c:f>Trade_off!$D$49</c:f>
              <c:strCache>
                <c:ptCount val="1"/>
                <c:pt idx="0">
                  <c:v>Profitability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Trade_off!$B$50:$B$59</c:f>
              <c:strCache>
                <c:ptCount val="10"/>
                <c:pt idx="0">
                  <c:v>Control</c:v>
                </c:pt>
                <c:pt idx="1">
                  <c:v>Cow (50g/hill)+Poultry (50g/hill)</c:v>
                </c:pt>
                <c:pt idx="2">
                  <c:v>Cow manure (100g/hill)</c:v>
                </c:pt>
                <c:pt idx="3">
                  <c:v>Cow manure(100g) + Micro-DAP(3g/hill) </c:v>
                </c:pt>
                <c:pt idx="4">
                  <c:v>DAP Micro-D(3g/hill)</c:v>
                </c:pt>
                <c:pt idx="5">
                  <c:v>DAP41:46:00</c:v>
                </c:pt>
                <c:pt idx="6">
                  <c:v>Poultry manure (150g/hill)</c:v>
                </c:pt>
                <c:pt idx="7">
                  <c:v>Poultry manure (100g/hill)</c:v>
                </c:pt>
                <c:pt idx="8">
                  <c:v>Poultry manure (50g/hill)</c:v>
                </c:pt>
                <c:pt idx="9">
                  <c:v>Poultry manure(100g/hill) + Micro-DAP(3g/hill) </c:v>
                </c:pt>
              </c:strCache>
            </c:strRef>
          </c:cat>
          <c:val>
            <c:numRef>
              <c:f>Trade_off!$D$50:$D$59</c:f>
              <c:numCache>
                <c:formatCode>0.00</c:formatCode>
                <c:ptCount val="10"/>
                <c:pt idx="0">
                  <c:v>0.81063864072544656</c:v>
                </c:pt>
                <c:pt idx="1">
                  <c:v>0.87757068432353669</c:v>
                </c:pt>
                <c:pt idx="2">
                  <c:v>0.70074280752914175</c:v>
                </c:pt>
                <c:pt idx="3">
                  <c:v>0.84087732661024261</c:v>
                </c:pt>
                <c:pt idx="4">
                  <c:v>0.96384359644624262</c:v>
                </c:pt>
                <c:pt idx="5">
                  <c:v>0.9136143352647571</c:v>
                </c:pt>
                <c:pt idx="6">
                  <c:v>0.63572110614552335</c:v>
                </c:pt>
                <c:pt idx="7">
                  <c:v>0.55409598215866795</c:v>
                </c:pt>
                <c:pt idx="8">
                  <c:v>0.81061569952070911</c:v>
                </c:pt>
                <c:pt idx="9">
                  <c:v>0.85445929569289425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051-4051-B588-20E7F6507D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70163928"/>
        <c:axId val="570164256"/>
      </c:radarChart>
      <c:catAx>
        <c:axId val="5701639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0164256"/>
        <c:crosses val="autoZero"/>
        <c:auto val="1"/>
        <c:lblAlgn val="ctr"/>
        <c:lblOffset val="100"/>
        <c:noMultiLvlLbl val="0"/>
      </c:catAx>
      <c:valAx>
        <c:axId val="570164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>
              <a:outerShdw blurRad="50800" dist="50800" dir="5400000" sx="1000" sy="1000" algn="ctr" rotWithShape="0">
                <a:srgbClr val="000000"/>
              </a:outerShdw>
            </a:effectLst>
          </c:spPr>
        </c:majorGridlines>
        <c:numFmt formatCode="0.00" sourceLinked="0"/>
        <c:majorTickMark val="none"/>
        <c:minorTickMark val="none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0" spcFirstLastPara="1" vertOverflow="ellipsis" wrap="square" anchor="t" anchorCtr="0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0163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5895364311855384"/>
          <c:y val="0.9424041994750656"/>
          <c:w val="0.48532078014485175"/>
          <c:h val="5.514744480469353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IN" b="1"/>
              <a:t>Dry stover yield (t/ha)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Sheet3!$E$3</c:f>
              <c:strCache>
                <c:ptCount val="1"/>
                <c:pt idx="0">
                  <c:v>DryStovY_DAP+Uree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errBars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Sheet3!$A$4:$A$7</c:f>
              <c:strCache>
                <c:ptCount val="4"/>
                <c:pt idx="0">
                  <c:v>Locale</c:v>
                </c:pt>
                <c:pt idx="1">
                  <c:v>Peke</c:v>
                </c:pt>
                <c:pt idx="2">
                  <c:v>Soubatimi</c:v>
                </c:pt>
                <c:pt idx="3">
                  <c:v>Tiandougoucoura</c:v>
                </c:pt>
              </c:strCache>
            </c:strRef>
          </c:cat>
          <c:val>
            <c:numRef>
              <c:f>Sheet3!$E$4:$E$7</c:f>
              <c:numCache>
                <c:formatCode>0.0</c:formatCode>
                <c:ptCount val="4"/>
                <c:pt idx="0">
                  <c:v>7.0440359030294832</c:v>
                </c:pt>
                <c:pt idx="1">
                  <c:v>6.5210811948772474</c:v>
                </c:pt>
                <c:pt idx="2">
                  <c:v>6.3776388397196566</c:v>
                </c:pt>
                <c:pt idx="3">
                  <c:v>7.4787740741576876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B4-4C77-87F7-77140E1B8229}"/>
            </c:ext>
          </c:extLst>
        </c:ser>
        <c:ser>
          <c:idx val="1"/>
          <c:order val="1"/>
          <c:tx>
            <c:strRef>
              <c:f>Sheet3!$F$3</c:f>
              <c:strCache>
                <c:ptCount val="1"/>
                <c:pt idx="0">
                  <c:v>DryStovY_FO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errBars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Sheet3!$A$4:$A$7</c:f>
              <c:strCache>
                <c:ptCount val="4"/>
                <c:pt idx="0">
                  <c:v>Locale</c:v>
                </c:pt>
                <c:pt idx="1">
                  <c:v>Peke</c:v>
                </c:pt>
                <c:pt idx="2">
                  <c:v>Soubatimi</c:v>
                </c:pt>
                <c:pt idx="3">
                  <c:v>Tiandougoucoura</c:v>
                </c:pt>
              </c:strCache>
            </c:strRef>
          </c:cat>
          <c:val>
            <c:numRef>
              <c:f>Sheet3!$F$4:$F$7</c:f>
              <c:numCache>
                <c:formatCode>0.0</c:formatCode>
                <c:ptCount val="4"/>
                <c:pt idx="0">
                  <c:v>5.0951269610557404</c:v>
                </c:pt>
                <c:pt idx="1">
                  <c:v>6.1812508623085876</c:v>
                </c:pt>
                <c:pt idx="2">
                  <c:v>5.3086807046851341</c:v>
                </c:pt>
                <c:pt idx="3">
                  <c:v>6.1480670904031847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B4-4C77-87F7-77140E1B8229}"/>
            </c:ext>
          </c:extLst>
        </c:ser>
        <c:ser>
          <c:idx val="2"/>
          <c:order val="2"/>
          <c:tx>
            <c:strRef>
              <c:f>Sheet3!$G$3</c:f>
              <c:strCache>
                <c:ptCount val="1"/>
                <c:pt idx="0">
                  <c:v>DryStovY_SE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errBars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Sheet3!$A$4:$A$7</c:f>
              <c:strCache>
                <c:ptCount val="4"/>
                <c:pt idx="0">
                  <c:v>Locale</c:v>
                </c:pt>
                <c:pt idx="1">
                  <c:v>Peke</c:v>
                </c:pt>
                <c:pt idx="2">
                  <c:v>Soubatimi</c:v>
                </c:pt>
                <c:pt idx="3">
                  <c:v>Tiandougoucoura</c:v>
                </c:pt>
              </c:strCache>
            </c:strRef>
          </c:cat>
          <c:val>
            <c:numRef>
              <c:f>Sheet3!$G$4:$G$7</c:f>
              <c:numCache>
                <c:formatCode>0.0</c:formatCode>
                <c:ptCount val="4"/>
                <c:pt idx="0">
                  <c:v>4.0439181971369802</c:v>
                </c:pt>
                <c:pt idx="1">
                  <c:v>4.9266529387313733</c:v>
                </c:pt>
                <c:pt idx="2">
                  <c:v>5.207067022414174</c:v>
                </c:pt>
                <c:pt idx="3">
                  <c:v>4.5830772455319835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3B4-4C77-87F7-77140E1B82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32481312"/>
        <c:axId val="1532490048"/>
      </c:barChart>
      <c:catAx>
        <c:axId val="1532481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32490048"/>
        <c:crosses val="autoZero"/>
        <c:auto val="1"/>
        <c:lblAlgn val="ctr"/>
        <c:lblOffset val="100"/>
        <c:noMultiLvlLbl val="0"/>
      </c:catAx>
      <c:valAx>
        <c:axId val="1532490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IN"/>
                  <a:t>tons/ha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32481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25400">
      <a:solidFill>
        <a:schemeClr val="tx2"/>
      </a:solidFill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0.12346</cdr:x>
      <cdr:y>0.07547</cdr:y>
    </cdr:from>
    <cdr:to>
      <cdr:x>0.68403</cdr:x>
      <cdr:y>0.18809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15ECC34B-350E-4683-848E-7838B4BAA763}"/>
            </a:ext>
          </a:extLst>
        </cdr:cNvPr>
        <cdr:cNvSpPr txBox="1"/>
      </cdr:nvSpPr>
      <cdr:spPr>
        <a:xfrm xmlns:a="http://schemas.openxmlformats.org/drawingml/2006/main">
          <a:off x="762000" y="304800"/>
          <a:ext cx="3459956" cy="4548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GB" sz="1400" b="1" dirty="0"/>
            <a:t>Total rainfall =576 mm; NRD =</a:t>
          </a:r>
          <a:r>
            <a:rPr lang="en-GB" sz="1400" b="1" baseline="0" dirty="0"/>
            <a:t> 34</a:t>
          </a:r>
          <a:r>
            <a:rPr lang="en-GB" sz="1400" b="1" dirty="0"/>
            <a:t> days</a:t>
          </a:r>
        </a:p>
      </cdr:txBody>
    </cdr:sp>
  </cdr:relSizeAnchor>
  <cdr:relSizeAnchor xmlns:cdr="http://schemas.openxmlformats.org/drawingml/2006/chartDrawing">
    <cdr:from>
      <cdr:x>0.28395</cdr:x>
      <cdr:y>0.18868</cdr:y>
    </cdr:from>
    <cdr:to>
      <cdr:x>0.88889</cdr:x>
      <cdr:y>0.83019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BE13597D-9D36-4B0D-8030-CC8A4A54E390}"/>
            </a:ext>
          </a:extLst>
        </cdr:cNvPr>
        <cdr:cNvSpPr txBox="1"/>
      </cdr:nvSpPr>
      <cdr:spPr>
        <a:xfrm xmlns:a="http://schemas.openxmlformats.org/drawingml/2006/main">
          <a:off x="1752600" y="762000"/>
          <a:ext cx="3733800" cy="2590800"/>
        </a:xfrm>
        <a:prstGeom xmlns:a="http://schemas.openxmlformats.org/drawingml/2006/main" prst="rect">
          <a:avLst/>
        </a:prstGeom>
        <a:ln xmlns:a="http://schemas.openxmlformats.org/drawingml/2006/main" w="38100">
          <a:solidFill>
            <a:srgbClr val="92D050"/>
          </a:solidFill>
        </a:ln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GB" sz="1600" b="1" dirty="0">
              <a:solidFill>
                <a:sysClr val="windowText" lastClr="000000"/>
              </a:solidFill>
            </a:rPr>
            <a:t>Cropping season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0.09375</cdr:x>
      <cdr:y>0.07098</cdr:y>
    </cdr:from>
    <cdr:to>
      <cdr:x>0.68</cdr:x>
      <cdr:y>0.15005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15ECC34B-350E-4683-848E-7838B4BAA763}"/>
            </a:ext>
          </a:extLst>
        </cdr:cNvPr>
        <cdr:cNvSpPr txBox="1"/>
      </cdr:nvSpPr>
      <cdr:spPr>
        <a:xfrm xmlns:a="http://schemas.openxmlformats.org/drawingml/2006/main">
          <a:off x="535780" y="273629"/>
          <a:ext cx="3350419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GB" sz="1400" b="1" dirty="0"/>
            <a:t>Total rainfall =1039 mm; NRD =59 days</a:t>
          </a:r>
        </a:p>
      </cdr:txBody>
    </cdr:sp>
  </cdr:relSizeAnchor>
  <cdr:relSizeAnchor xmlns:cdr="http://schemas.openxmlformats.org/drawingml/2006/chartDrawing">
    <cdr:from>
      <cdr:x>0.38667</cdr:x>
      <cdr:y>0.1743</cdr:y>
    </cdr:from>
    <cdr:to>
      <cdr:x>0.88042</cdr:x>
      <cdr:y>0.78257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BE13597D-9D36-4B0D-8030-CC8A4A54E390}"/>
            </a:ext>
          </a:extLst>
        </cdr:cNvPr>
        <cdr:cNvSpPr txBox="1"/>
      </cdr:nvSpPr>
      <cdr:spPr>
        <a:xfrm xmlns:a="http://schemas.openxmlformats.org/drawingml/2006/main">
          <a:off x="2209819" y="671945"/>
          <a:ext cx="2821781" cy="2344883"/>
        </a:xfrm>
        <a:prstGeom xmlns:a="http://schemas.openxmlformats.org/drawingml/2006/main" prst="rect">
          <a:avLst/>
        </a:prstGeom>
        <a:ln xmlns:a="http://schemas.openxmlformats.org/drawingml/2006/main" w="28575">
          <a:solidFill>
            <a:srgbClr val="92D050"/>
          </a:solidFill>
        </a:ln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GB" sz="1400" b="1">
              <a:solidFill>
                <a:sysClr val="windowText" lastClr="000000"/>
              </a:solidFill>
            </a:rPr>
            <a:t>Cropping season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0.09167</cdr:x>
      <cdr:y>0.08361</cdr:y>
    </cdr:from>
    <cdr:to>
      <cdr:x>0.62917</cdr:x>
      <cdr:y>0.17726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72627999-8EE6-4227-851D-507F903970C0}"/>
            </a:ext>
          </a:extLst>
        </cdr:cNvPr>
        <cdr:cNvSpPr txBox="1"/>
      </cdr:nvSpPr>
      <cdr:spPr>
        <a:xfrm xmlns:a="http://schemas.openxmlformats.org/drawingml/2006/main">
          <a:off x="419100" y="238126"/>
          <a:ext cx="2457450" cy="2667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GB" sz="1400" b="1" dirty="0"/>
            <a:t>T</a:t>
          </a:r>
          <a:r>
            <a:rPr lang="en-GB" sz="1400" b="1" dirty="0">
              <a:effectLst/>
            </a:rPr>
            <a:t>otal</a:t>
          </a:r>
          <a:r>
            <a:rPr lang="en-GB" sz="1400" b="1" baseline="0" dirty="0">
              <a:effectLst/>
            </a:rPr>
            <a:t> Rainfall = 732 mm; NRD = 32 days</a:t>
          </a:r>
          <a:endParaRPr lang="en-GB" sz="1400" b="1" dirty="0">
            <a:effectLst/>
          </a:endParaRPr>
        </a:p>
        <a:p xmlns:a="http://schemas.openxmlformats.org/drawingml/2006/main">
          <a:endParaRPr lang="en-GB" sz="1100" dirty="0"/>
        </a:p>
      </cdr:txBody>
    </cdr:sp>
  </cdr:relSizeAnchor>
  <cdr:relSizeAnchor xmlns:cdr="http://schemas.openxmlformats.org/drawingml/2006/chartDrawing">
    <cdr:from>
      <cdr:x>0.37083</cdr:x>
      <cdr:y>0.17057</cdr:y>
    </cdr:from>
    <cdr:to>
      <cdr:x>0.86458</cdr:x>
      <cdr:y>0.77358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C0591045-C657-4ABE-816B-F19EB80203E3}"/>
            </a:ext>
          </a:extLst>
        </cdr:cNvPr>
        <cdr:cNvSpPr txBox="1"/>
      </cdr:nvSpPr>
      <cdr:spPr>
        <a:xfrm xmlns:a="http://schemas.openxmlformats.org/drawingml/2006/main">
          <a:off x="2147551" y="688864"/>
          <a:ext cx="2859405" cy="2435336"/>
        </a:xfrm>
        <a:prstGeom xmlns:a="http://schemas.openxmlformats.org/drawingml/2006/main" prst="rect">
          <a:avLst/>
        </a:prstGeom>
        <a:ln xmlns:a="http://schemas.openxmlformats.org/drawingml/2006/main" w="38100">
          <a:solidFill>
            <a:srgbClr val="92D050"/>
          </a:solidFill>
        </a:ln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GB" sz="1400" b="1" dirty="0">
              <a:solidFill>
                <a:sysClr val="windowText" lastClr="000000"/>
              </a:solidFill>
            </a:rPr>
            <a:t>Cropping season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0.11983</cdr:x>
      <cdr:y>0.12162</cdr:y>
    </cdr:from>
    <cdr:to>
      <cdr:x>0.42149</cdr:x>
      <cdr:y>0.23311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5FC09D68-2262-4343-8CF2-7BFDB3027C0D}"/>
            </a:ext>
          </a:extLst>
        </cdr:cNvPr>
        <cdr:cNvSpPr txBox="1"/>
      </cdr:nvSpPr>
      <cdr:spPr>
        <a:xfrm xmlns:a="http://schemas.openxmlformats.org/drawingml/2006/main">
          <a:off x="552450" y="342900"/>
          <a:ext cx="1390650" cy="3143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GB" sz="1100"/>
        </a:p>
      </cdr:txBody>
    </cdr:sp>
  </cdr:relSizeAnchor>
  <cdr:relSizeAnchor xmlns:cdr="http://schemas.openxmlformats.org/drawingml/2006/chartDrawing">
    <cdr:from>
      <cdr:x>0.08884</cdr:x>
      <cdr:y>0.08784</cdr:y>
    </cdr:from>
    <cdr:to>
      <cdr:x>0.68116</cdr:x>
      <cdr:y>0.17568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DFF69B75-B771-4035-A732-FC0B27F50DF2}"/>
            </a:ext>
          </a:extLst>
        </cdr:cNvPr>
        <cdr:cNvSpPr txBox="1"/>
      </cdr:nvSpPr>
      <cdr:spPr>
        <a:xfrm xmlns:a="http://schemas.openxmlformats.org/drawingml/2006/main">
          <a:off x="467102" y="338017"/>
          <a:ext cx="3114297" cy="3380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GB" sz="1400" b="1" dirty="0"/>
            <a:t>Total rainfall = 998 mm; NRD =36</a:t>
          </a:r>
          <a:r>
            <a:rPr lang="en-GB" sz="1400" b="1" baseline="0" dirty="0"/>
            <a:t> days</a:t>
          </a:r>
          <a:endParaRPr lang="en-GB" sz="1400" b="1" dirty="0"/>
        </a:p>
      </cdr:txBody>
    </cdr:sp>
  </cdr:relSizeAnchor>
  <cdr:relSizeAnchor xmlns:cdr="http://schemas.openxmlformats.org/drawingml/2006/chartDrawing">
    <cdr:from>
      <cdr:x>0.375</cdr:x>
      <cdr:y>0.20891</cdr:y>
    </cdr:from>
    <cdr:to>
      <cdr:x>0.87707</cdr:x>
      <cdr:y>0.79343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B19CCE06-F937-4865-BE3E-685711C1D561}"/>
            </a:ext>
          </a:extLst>
        </cdr:cNvPr>
        <cdr:cNvSpPr txBox="1"/>
      </cdr:nvSpPr>
      <cdr:spPr>
        <a:xfrm xmlns:a="http://schemas.openxmlformats.org/drawingml/2006/main">
          <a:off x="2057400" y="837179"/>
          <a:ext cx="2754557" cy="2342439"/>
        </a:xfrm>
        <a:prstGeom xmlns:a="http://schemas.openxmlformats.org/drawingml/2006/main" prst="rect">
          <a:avLst/>
        </a:prstGeom>
        <a:ln xmlns:a="http://schemas.openxmlformats.org/drawingml/2006/main" w="38100">
          <a:solidFill>
            <a:srgbClr val="92D050"/>
          </a:solidFill>
        </a:ln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GB" sz="1200" b="1" dirty="0">
              <a:solidFill>
                <a:schemeClr val="bg1">
                  <a:lumMod val="50000"/>
                </a:schemeClr>
              </a:solidFill>
            </a:rPr>
            <a:t>            </a:t>
          </a:r>
          <a:r>
            <a:rPr lang="en-GB" sz="1400" b="1" dirty="0">
              <a:solidFill>
                <a:schemeClr val="bg1">
                  <a:lumMod val="50000"/>
                </a:schemeClr>
              </a:solidFill>
            </a:rPr>
            <a:t>Cropping season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0.08</cdr:x>
      <cdr:y>0.07692</cdr:y>
    </cdr:from>
    <cdr:to>
      <cdr:x>0.65746</cdr:x>
      <cdr:y>0.15535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E6FE83BD-7611-41D9-A9B6-7F5827139AAF}"/>
            </a:ext>
          </a:extLst>
        </cdr:cNvPr>
        <cdr:cNvSpPr txBox="1"/>
      </cdr:nvSpPr>
      <cdr:spPr>
        <a:xfrm xmlns:a="http://schemas.openxmlformats.org/drawingml/2006/main">
          <a:off x="457200" y="304800"/>
          <a:ext cx="3300211" cy="3107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GB" sz="1400" b="1" dirty="0">
              <a:solidFill>
                <a:schemeClr val="tx1"/>
              </a:solidFill>
            </a:rPr>
            <a:t>Total rainfall =1292mm;</a:t>
          </a:r>
          <a:r>
            <a:rPr lang="en-GB" sz="1400" b="1" baseline="0" dirty="0">
              <a:solidFill>
                <a:schemeClr val="tx1"/>
              </a:solidFill>
            </a:rPr>
            <a:t> NRD =58 days</a:t>
          </a:r>
          <a:endParaRPr lang="en-GB" sz="14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0.26761</cdr:x>
      <cdr:y>0.15686</cdr:y>
    </cdr:from>
    <cdr:to>
      <cdr:x>0.84785</cdr:x>
      <cdr:y>0.80392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ECCB9119-9850-4131-916D-7B31B576DA6C}"/>
            </a:ext>
          </a:extLst>
        </cdr:cNvPr>
        <cdr:cNvSpPr txBox="1"/>
      </cdr:nvSpPr>
      <cdr:spPr>
        <a:xfrm xmlns:a="http://schemas.openxmlformats.org/drawingml/2006/main">
          <a:off x="1529366" y="609600"/>
          <a:ext cx="3316123" cy="2514600"/>
        </a:xfrm>
        <a:prstGeom xmlns:a="http://schemas.openxmlformats.org/drawingml/2006/main" prst="rect">
          <a:avLst/>
        </a:prstGeom>
        <a:ln xmlns:a="http://schemas.openxmlformats.org/drawingml/2006/main" w="38100">
          <a:solidFill>
            <a:srgbClr val="92D050"/>
          </a:solidFill>
        </a:ln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GB" sz="1400" b="1" dirty="0">
              <a:solidFill>
                <a:schemeClr val="bg1">
                  <a:lumMod val="50000"/>
                </a:schemeClr>
              </a:solidFill>
            </a:rPr>
            <a:t>Cropping season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0.11429</cdr:x>
      <cdr:y>0.08934</cdr:y>
    </cdr:from>
    <cdr:to>
      <cdr:x>0.71637</cdr:x>
      <cdr:y>0.1724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FBAD21B6-50C1-4568-8A66-4EEEEA3D81A3}"/>
            </a:ext>
          </a:extLst>
        </cdr:cNvPr>
        <cdr:cNvSpPr txBox="1"/>
      </cdr:nvSpPr>
      <cdr:spPr>
        <a:xfrm xmlns:a="http://schemas.openxmlformats.org/drawingml/2006/main">
          <a:off x="609600" y="345931"/>
          <a:ext cx="3211495" cy="3216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GB" sz="1400" b="1" dirty="0"/>
            <a:t>Total rainfall = 1232 mm; NRD =72 days</a:t>
          </a:r>
        </a:p>
      </cdr:txBody>
    </cdr:sp>
  </cdr:relSizeAnchor>
  <cdr:relSizeAnchor xmlns:cdr="http://schemas.openxmlformats.org/drawingml/2006/chartDrawing">
    <cdr:from>
      <cdr:x>0.37292</cdr:x>
      <cdr:y>0.18774</cdr:y>
    </cdr:from>
    <cdr:to>
      <cdr:x>0.82917</cdr:x>
      <cdr:y>0.75415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2D65E81A-BACC-4BA8-A7C0-F9814EF5DE56}"/>
            </a:ext>
          </a:extLst>
        </cdr:cNvPr>
        <cdr:cNvSpPr txBox="1"/>
      </cdr:nvSpPr>
      <cdr:spPr>
        <a:xfrm xmlns:a="http://schemas.openxmlformats.org/drawingml/2006/main">
          <a:off x="1989155" y="726931"/>
          <a:ext cx="2433638" cy="2193072"/>
        </a:xfrm>
        <a:prstGeom xmlns:a="http://schemas.openxmlformats.org/drawingml/2006/main" prst="rect">
          <a:avLst/>
        </a:prstGeom>
        <a:ln xmlns:a="http://schemas.openxmlformats.org/drawingml/2006/main" w="38100">
          <a:solidFill>
            <a:srgbClr val="92D050"/>
          </a:solidFill>
        </a:ln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GB" sz="1400" b="1" dirty="0">
              <a:solidFill>
                <a:schemeClr val="bg1">
                  <a:lumMod val="50000"/>
                </a:schemeClr>
              </a:solidFill>
            </a:rPr>
            <a:t>Cropping season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D1A6B-FE55-42ED-84F6-A119C21957C2}" type="datetimeFigureOut">
              <a:rPr lang="en-US" smtClean="0"/>
              <a:pPr/>
              <a:t>6/2/19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8CDC3-EE21-4690-9123-29E5B27C22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881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4980D-33A7-4030-B390-DC47B54376D7}" type="datetimeFigureOut">
              <a:rPr lang="en-US" smtClean="0"/>
              <a:pPr/>
              <a:t>6/2/19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DB3CD-82CE-4D61-A55F-4B85DC44DB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428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061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5895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3471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253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26432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43220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08036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829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cid:image001.png@01D16D8C.9C905A10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7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752600"/>
            <a:ext cx="71247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>
                <a:latin typeface="Gill Sans" pitchFamily="34" charset="0"/>
              </a:defRPr>
            </a:lvl1pPr>
          </a:lstStyle>
          <a:p>
            <a:pPr lvl="0"/>
            <a:r>
              <a:rPr lang="en-US" dirty="0"/>
              <a:t>Title of presentation here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2360613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>
                <a:latin typeface="Gill Sans" pitchFamily="34" charset="0"/>
              </a:defRPr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dirty="0"/>
              <a:t>Name(s) of presenter(s)</a:t>
            </a:r>
            <a:br>
              <a:rPr lang="en-US" dirty="0"/>
            </a:br>
            <a:r>
              <a:rPr lang="en-US" dirty="0"/>
              <a:t>Organizational affiliation</a:t>
            </a:r>
            <a:br>
              <a:rPr lang="en-US" dirty="0"/>
            </a:br>
            <a:r>
              <a:rPr lang="en-US" dirty="0"/>
              <a:t>Event name, place and dates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7725" y="5907790"/>
            <a:ext cx="584835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8352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400" y="838200"/>
            <a:ext cx="6858000" cy="1219200"/>
          </a:xfrm>
        </p:spPr>
        <p:txBody>
          <a:bodyPr>
            <a:normAutofit/>
          </a:bodyPr>
          <a:lstStyle>
            <a:lvl1pPr marL="0" indent="0" algn="l">
              <a:buNone/>
              <a:defRPr sz="4400" baseline="0">
                <a:solidFill>
                  <a:schemeClr val="tx1"/>
                </a:solidFill>
                <a:latin typeface="Gill Sans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For charts use this style </a:t>
            </a:r>
          </a:p>
        </p:txBody>
      </p:sp>
    </p:spTree>
    <p:extLst>
      <p:ext uri="{BB962C8B-B14F-4D97-AF65-F5344CB8AC3E}">
        <p14:creationId xmlns:p14="http://schemas.microsoft.com/office/powerpoint/2010/main" val="4065446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19200"/>
            <a:ext cx="82296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Insert picture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99782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1120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6"/>
          <p:cNvSpPr txBox="1">
            <a:spLocks noChangeArrowheads="1"/>
          </p:cNvSpPr>
          <p:nvPr userDrawn="1"/>
        </p:nvSpPr>
        <p:spPr bwMode="auto">
          <a:xfrm>
            <a:off x="1827345" y="6550968"/>
            <a:ext cx="6096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0500"/>
              </a:buClr>
              <a:defRPr/>
            </a:pPr>
            <a:r>
              <a:rPr lang="en-GB" sz="1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charset="0"/>
              </a:rPr>
              <a:t>This presentation is licensed for use under the Creative Commons Attribution 4.0 International Licence.</a:t>
            </a:r>
            <a:endParaRPr lang="en-US" sz="1000" dirty="0">
              <a:latin typeface="+mn-lt"/>
            </a:endParaRPr>
          </a:p>
        </p:txBody>
      </p:sp>
      <p:pic>
        <p:nvPicPr>
          <p:cNvPr id="16" name="Picture 15" descr="cc-by 88x31.png"/>
          <p:cNvPicPr/>
          <p:nvPr userDrawn="1"/>
        </p:nvPicPr>
        <p:blipFill>
          <a:blip r:embed="rId6" r:link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0605" y="6569511"/>
            <a:ext cx="586740" cy="2076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>
            <a:grpSpLocks/>
          </p:cNvGrpSpPr>
          <p:nvPr userDrawn="1"/>
        </p:nvGrpSpPr>
        <p:grpSpPr bwMode="auto">
          <a:xfrm>
            <a:off x="1188668" y="6543671"/>
            <a:ext cx="7686540" cy="230832"/>
            <a:chOff x="1066800" y="6543986"/>
            <a:chExt cx="7305540" cy="229893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676400" y="6543986"/>
              <a:ext cx="6695940" cy="229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5F0500"/>
                </a:buClr>
                <a:defRPr/>
              </a:pPr>
              <a:r>
                <a:rPr lang="en-US" sz="900" i="1" dirty="0">
                  <a:latin typeface="+mj-lt"/>
                </a:rPr>
                <a:t>The presentation has a Creative Commons </a:t>
              </a:r>
              <a:r>
                <a:rPr lang="en-US" sz="900" i="1" dirty="0" err="1">
                  <a:latin typeface="+mj-lt"/>
                </a:rPr>
                <a:t>licence</a:t>
              </a:r>
              <a:r>
                <a:rPr lang="en-US" sz="900" i="1" dirty="0">
                  <a:latin typeface="+mj-lt"/>
                </a:rPr>
                <a:t>. You are free to re-use or distribute this work, provided credit is given to ILRI.</a:t>
              </a:r>
              <a:endParaRPr lang="en-US" sz="900" dirty="0">
                <a:latin typeface="+mj-lt"/>
              </a:endParaRPr>
            </a:p>
          </p:txBody>
        </p:sp>
        <p:pic>
          <p:nvPicPr>
            <p:cNvPr id="12" name="Picture 11" descr="P:\Pictures&amp;Resources\Icons\by-nc-sa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3947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4186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1600200"/>
            <a:ext cx="7620000" cy="6858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 pitchFamily="34" charset="0"/>
              </a:defRPr>
            </a:lvl1pPr>
          </a:lstStyle>
          <a:p>
            <a:r>
              <a:rPr lang="en-US" dirty="0"/>
              <a:t>For graphs</a:t>
            </a:r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533400" y="3352800"/>
            <a:ext cx="3733800" cy="27432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03703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sz="4400" baseline="0">
                <a:latin typeface="Gill Sans" pitchFamily="34" charset="0"/>
              </a:defRPr>
            </a:lvl1pPr>
          </a:lstStyle>
          <a:p>
            <a:r>
              <a:rPr lang="en-US" dirty="0"/>
              <a:t>For tables use this format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5466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For tables use this format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497648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43BC3F7-3A4F-2D4E-BDB1-78C7F9A5DEA5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04A31A-E9A9-4741-90B2-095F5D1C80C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2848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699F94F8-A14D-C04C-9D35-05C040386491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D06613-189F-0B47-B5E2-8290B83BC71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3541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400" y="838200"/>
            <a:ext cx="6858000" cy="1219200"/>
          </a:xfrm>
        </p:spPr>
        <p:txBody>
          <a:bodyPr>
            <a:normAutofit/>
          </a:bodyPr>
          <a:lstStyle>
            <a:lvl1pPr marL="0" indent="0" algn="l">
              <a:buNone/>
              <a:defRPr sz="3300" baseline="0">
                <a:solidFill>
                  <a:schemeClr val="tx1"/>
                </a:solidFill>
                <a:latin typeface="Gill Sans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For charts use this style </a:t>
            </a:r>
          </a:p>
        </p:txBody>
      </p:sp>
    </p:spTree>
    <p:extLst>
      <p:ext uri="{BB962C8B-B14F-4D97-AF65-F5344CB8AC3E}">
        <p14:creationId xmlns:p14="http://schemas.microsoft.com/office/powerpoint/2010/main" val="2281941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400" y="838200"/>
            <a:ext cx="6858000" cy="1219200"/>
          </a:xfrm>
        </p:spPr>
        <p:txBody>
          <a:bodyPr>
            <a:normAutofit/>
          </a:bodyPr>
          <a:lstStyle>
            <a:lvl1pPr marL="0" indent="0" algn="l">
              <a:buNone/>
              <a:defRPr sz="3300" baseline="0">
                <a:solidFill>
                  <a:schemeClr val="tx1"/>
                </a:solidFill>
                <a:latin typeface="Gill Sans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For charts use this style </a:t>
            </a:r>
          </a:p>
        </p:txBody>
      </p:sp>
    </p:spTree>
    <p:extLst>
      <p:ext uri="{BB962C8B-B14F-4D97-AF65-F5344CB8AC3E}">
        <p14:creationId xmlns:p14="http://schemas.microsoft.com/office/powerpoint/2010/main" val="2637022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67" r:id="rId3"/>
    <p:sldLayoutId id="2147483668" r:id="rId4"/>
    <p:sldLayoutId id="2147483673" r:id="rId5"/>
    <p:sldLayoutId id="2147483681" r:id="rId6"/>
    <p:sldLayoutId id="2147483682" r:id="rId7"/>
    <p:sldLayoutId id="2147483692" r:id="rId8"/>
    <p:sldLayoutId id="2147483693" r:id="rId9"/>
    <p:sldLayoutId id="2147483694" r:id="rId10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n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5181600" cy="297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36362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0" r:id="rId2"/>
    <p:sldLayoutId id="2147483676" r:id="rId3"/>
    <p:sldLayoutId id="2147483666" r:id="rId4"/>
    <p:sldLayoutId id="2147483679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7" Type="http://schemas.openxmlformats.org/officeDocument/2006/relationships/image" Target="../media/image17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tiff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em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tiff"/><Relationship Id="rId5" Type="http://schemas.openxmlformats.org/officeDocument/2006/relationships/image" Target="../media/image31.tiff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762000" y="2057400"/>
            <a:ext cx="7315200" cy="1333500"/>
          </a:xfrm>
        </p:spPr>
        <p:txBody>
          <a:bodyPr/>
          <a:lstStyle/>
          <a:p>
            <a:pPr lvl="0"/>
            <a:r>
              <a:rPr lang="en-US" sz="2800" b="1" dirty="0">
                <a:solidFill>
                  <a:prstClr val="black"/>
                </a:solidFill>
                <a:latin typeface="Calibri"/>
              </a:rPr>
              <a:t>Mali - activity 1.1.1</a:t>
            </a:r>
            <a:endParaRPr lang="en-US" sz="2800" dirty="0">
              <a:solidFill>
                <a:prstClr val="black"/>
              </a:solidFill>
              <a:latin typeface="Calibri"/>
            </a:endParaRPr>
          </a:p>
          <a:p>
            <a:pPr lvl="0"/>
            <a:r>
              <a:rPr lang="en-US" sz="2400" dirty="0">
                <a:solidFill>
                  <a:prstClr val="black"/>
                </a:solidFill>
                <a:latin typeface="Calibri"/>
              </a:rPr>
              <a:t>Test a combination of climate-smart crop varieties and agronomic practices to increase and sustain food and feed production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7D141A25-8E6C-432D-98F4-4A515EBC9038}"/>
              </a:ext>
            </a:extLst>
          </p:cNvPr>
          <p:cNvSpPr txBox="1">
            <a:spLocks/>
          </p:cNvSpPr>
          <p:nvPr/>
        </p:nvSpPr>
        <p:spPr>
          <a:xfrm>
            <a:off x="2930236" y="5334000"/>
            <a:ext cx="3283527" cy="476827"/>
          </a:xfrm>
          <a:prstGeom prst="rect">
            <a:avLst/>
          </a:prstGeom>
        </p:spPr>
        <p:txBody>
          <a:bodyPr/>
          <a:lstStyle>
            <a:lvl1pPr marL="114300" indent="0" algn="ctr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None/>
              <a:defRPr sz="4800" kern="1200">
                <a:solidFill>
                  <a:schemeClr val="tx1"/>
                </a:solidFill>
                <a:latin typeface="Gill Sans" pitchFamily="34" charset="0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b="1" dirty="0">
                <a:latin typeface="+mn-lt"/>
              </a:rPr>
              <a:t>14-16 May 2019, Accra Ghana</a:t>
            </a:r>
          </a:p>
        </p:txBody>
      </p:sp>
    </p:spTree>
    <p:extLst>
      <p:ext uri="{BB962C8B-B14F-4D97-AF65-F5344CB8AC3E}">
        <p14:creationId xmlns:p14="http://schemas.microsoft.com/office/powerpoint/2010/main" val="2439034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2590800"/>
            <a:ext cx="9144000" cy="1524000"/>
          </a:xfrm>
        </p:spPr>
        <p:txBody>
          <a:bodyPr/>
          <a:lstStyle/>
          <a:p>
            <a:r>
              <a:rPr lang="en-GB" sz="2400" b="1" dirty="0"/>
              <a:t>Understanding poor soil fertility management under low inputs conditions in cereal cropping system in Mali</a:t>
            </a:r>
            <a:r>
              <a:rPr lang="fr-ML" sz="2400" b="1" dirty="0"/>
              <a:t> </a:t>
            </a:r>
          </a:p>
          <a:p>
            <a:r>
              <a:rPr lang="en-GB" sz="1100" dirty="0">
                <a:highlight>
                  <a:srgbClr val="C0C0C0"/>
                </a:highlight>
              </a:rPr>
              <a:t>Sub-activity MA1113-18</a:t>
            </a:r>
            <a:endParaRPr lang="en-US" sz="1100" b="1" dirty="0">
              <a:highlight>
                <a:srgbClr val="C0C0C0"/>
              </a:highlight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05200" y="4114800"/>
            <a:ext cx="19316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Bouba Traore </a:t>
            </a:r>
            <a:r>
              <a:rPr lang="fr-FR" b="1" dirty="0"/>
              <a:t>et al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716448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F5806B-494D-3E4F-91E8-63E95D34FDB6}"/>
              </a:ext>
            </a:extLst>
          </p:cNvPr>
          <p:cNvGraphicFramePr>
            <a:graphicFrameLocks noGrp="1"/>
          </p:cNvGraphicFramePr>
          <p:nvPr/>
        </p:nvGraphicFramePr>
        <p:xfrm>
          <a:off x="0" y="457200"/>
          <a:ext cx="9144001" cy="59408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704">
                  <a:extLst>
                    <a:ext uri="{9D8B030D-6E8A-4147-A177-3AD203B41FA5}">
                      <a16:colId xmlns:a16="http://schemas.microsoft.com/office/drawing/2014/main" val="646009280"/>
                    </a:ext>
                  </a:extLst>
                </a:gridCol>
                <a:gridCol w="661308">
                  <a:extLst>
                    <a:ext uri="{9D8B030D-6E8A-4147-A177-3AD203B41FA5}">
                      <a16:colId xmlns:a16="http://schemas.microsoft.com/office/drawing/2014/main" val="1650091306"/>
                    </a:ext>
                  </a:extLst>
                </a:gridCol>
                <a:gridCol w="3141208">
                  <a:extLst>
                    <a:ext uri="{9D8B030D-6E8A-4147-A177-3AD203B41FA5}">
                      <a16:colId xmlns:a16="http://schemas.microsoft.com/office/drawing/2014/main" val="100015059"/>
                    </a:ext>
                  </a:extLst>
                </a:gridCol>
                <a:gridCol w="202067">
                  <a:extLst>
                    <a:ext uri="{9D8B030D-6E8A-4147-A177-3AD203B41FA5}">
                      <a16:colId xmlns:a16="http://schemas.microsoft.com/office/drawing/2014/main" val="456250825"/>
                    </a:ext>
                  </a:extLst>
                </a:gridCol>
                <a:gridCol w="3265714">
                  <a:extLst>
                    <a:ext uri="{9D8B030D-6E8A-4147-A177-3AD203B41FA5}">
                      <a16:colId xmlns:a16="http://schemas.microsoft.com/office/drawing/2014/main" val="1587143714"/>
                    </a:ext>
                  </a:extLst>
                </a:gridCol>
              </a:tblGrid>
              <a:tr h="302520">
                <a:tc gridSpan="2">
                  <a:txBody>
                    <a:bodyPr/>
                    <a:lstStyle/>
                    <a:p>
                      <a:r>
                        <a:rPr lang="en-US" sz="1200" dirty="0"/>
                        <a:t>Outcome no.1 _ _ 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Output no. 1_1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200" dirty="0"/>
                        <a:t>Activity no.1_1_1_3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5229905"/>
                  </a:ext>
                </a:extLst>
              </a:tr>
              <a:tr h="620415">
                <a:tc>
                  <a:txBody>
                    <a:bodyPr/>
                    <a:lstStyle/>
                    <a:p>
                      <a:r>
                        <a:rPr lang="en-US" sz="1200" b="1" dirty="0"/>
                        <a:t>Sub-activity title 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Understanding poor soil fertility management under low inputs conditions in cereal cropping system in Mali</a:t>
                      </a:r>
                      <a:r>
                        <a:rPr lang="fr-ML" sz="1200" dirty="0">
                          <a:effectLst/>
                        </a:rPr>
                        <a:t> 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60256"/>
                  </a:ext>
                </a:extLst>
              </a:tr>
              <a:tr h="443153">
                <a:tc>
                  <a:txBody>
                    <a:bodyPr/>
                    <a:lstStyle/>
                    <a:p>
                      <a:r>
                        <a:rPr lang="en-US" sz="1200" b="1" dirty="0"/>
                        <a:t>Location/sites </a:t>
                      </a:r>
                    </a:p>
                    <a:p>
                      <a:r>
                        <a:rPr lang="en-US" sz="1200" b="1" dirty="0"/>
                        <a:t>for sub-activity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200" dirty="0" err="1"/>
                        <a:t>Koutiala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296291"/>
                  </a:ext>
                </a:extLst>
              </a:tr>
              <a:tr h="581400">
                <a:tc>
                  <a:txBody>
                    <a:bodyPr/>
                    <a:lstStyle/>
                    <a:p>
                      <a:r>
                        <a:rPr lang="en-US" sz="1200" b="1" dirty="0"/>
                        <a:t>Implementation timeframe (start/end date)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200" dirty="0"/>
                        <a:t>2018 survey on nutrient flow at every 3 months for two years;</a:t>
                      </a:r>
                    </a:p>
                    <a:p>
                      <a:r>
                        <a:rPr lang="en-US" sz="1200" dirty="0"/>
                        <a:t>March 2019-Testing Agroecological intensification option according to the result of nutrient balance;</a:t>
                      </a:r>
                    </a:p>
                    <a:p>
                      <a:r>
                        <a:rPr lang="en-US" sz="1200" dirty="0"/>
                        <a:t>November 2018- collecting cotton biomass for producing smart above ground  heap compost;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65395"/>
                  </a:ext>
                </a:extLst>
              </a:tr>
              <a:tr h="797676">
                <a:tc>
                  <a:txBody>
                    <a:bodyPr/>
                    <a:lstStyle/>
                    <a:p>
                      <a:r>
                        <a:rPr lang="en-US" sz="1200" b="1" dirty="0"/>
                        <a:t>Deliverables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/>
                        <a:t>Mapping soil fertility by farm typology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/>
                        <a:t>Survey on nutrient flow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/>
                        <a:t>Smart composting with cotton stem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200" dirty="0"/>
                        <a:t>Cost and benefit analysis micro dose application of composting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dirty="0"/>
                        <a:t>Draft  paper on tackling soil fertility depletion by  2020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dirty="0"/>
                        <a:t>01 MSc thesis 2019, PhD draft 2019-2021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860269"/>
                  </a:ext>
                </a:extLst>
              </a:tr>
              <a:tr h="974937">
                <a:tc>
                  <a:txBody>
                    <a:bodyPr/>
                    <a:lstStyle/>
                    <a:p>
                      <a:r>
                        <a:rPr lang="en-US" sz="1200" b="1" dirty="0"/>
                        <a:t>S.I. domain and indicators for which data was collected – indicate metric and scale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/>
                        <a:t>Crop yield and biomass production at farm level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/>
                        <a:t>Soil nutrient assessment (NPKSB), organic matter at farm level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/>
                        <a:t>Food security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dirty="0"/>
                        <a:t>Nutrient balance profitability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dirty="0"/>
                        <a:t>_ _ _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dirty="0"/>
                        <a:t>_ _ _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9533273"/>
                  </a:ext>
                </a:extLst>
              </a:tr>
              <a:tr h="620415">
                <a:tc>
                  <a:txBody>
                    <a:bodyPr/>
                    <a:lstStyle/>
                    <a:p>
                      <a:r>
                        <a:rPr lang="en-US" sz="1200" b="1" dirty="0"/>
                        <a:t>Research team and responsibilities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/>
                        <a:t>Bouba Traore (Farming system)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 err="1"/>
                        <a:t>Birhanu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Zemadim</a:t>
                      </a:r>
                      <a:r>
                        <a:rPr lang="en-US" sz="1200" dirty="0"/>
                        <a:t> (Team coordinator)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200" dirty="0"/>
                        <a:t>Felix </a:t>
                      </a:r>
                      <a:r>
                        <a:rPr lang="en-US" sz="1200" dirty="0" err="1"/>
                        <a:t>Badolo</a:t>
                      </a:r>
                      <a:r>
                        <a:rPr lang="en-US" sz="1200" dirty="0"/>
                        <a:t> (</a:t>
                      </a:r>
                      <a:r>
                        <a:rPr lang="en-US" sz="1200" dirty="0" err="1"/>
                        <a:t>Agro</a:t>
                      </a:r>
                      <a:r>
                        <a:rPr lang="en-US" sz="1200" dirty="0"/>
                        <a:t>-economist)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GB" sz="1200" dirty="0" err="1">
                          <a:latin typeface="+mn-lt"/>
                        </a:rPr>
                        <a:t>Moumini</a:t>
                      </a:r>
                      <a:r>
                        <a:rPr lang="en-GB" sz="1200" dirty="0">
                          <a:latin typeface="+mn-lt"/>
                        </a:rPr>
                        <a:t> </a:t>
                      </a:r>
                      <a:r>
                        <a:rPr lang="en-GB" sz="1200" dirty="0" err="1">
                          <a:latin typeface="+mn-lt"/>
                        </a:rPr>
                        <a:t>Guindo</a:t>
                      </a:r>
                      <a:r>
                        <a:rPr lang="en-GB" sz="1200" dirty="0">
                          <a:latin typeface="+mn-lt"/>
                        </a:rPr>
                        <a:t> (PhD student)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2771777"/>
                  </a:ext>
                </a:extLst>
              </a:tr>
              <a:tr h="520863">
                <a:tc>
                  <a:txBody>
                    <a:bodyPr/>
                    <a:lstStyle/>
                    <a:p>
                      <a:r>
                        <a:rPr lang="en-US" sz="1200" b="1" dirty="0"/>
                        <a:t>Farming systems research perspective (how this work links with others)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200" dirty="0"/>
                        <a:t>This work 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includes biophysical characteristics as well as socio-economic status of different farmers typology. It can be link to any other activity related to crop livestock integration approach under smallholder farming system 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1963457"/>
                  </a:ext>
                </a:extLst>
              </a:tr>
              <a:tr h="505951">
                <a:tc>
                  <a:txBody>
                    <a:bodyPr/>
                    <a:lstStyle/>
                    <a:p>
                      <a:r>
                        <a:rPr lang="en-US" sz="1200" b="1" dirty="0"/>
                        <a:t>Estimated fund requirement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Budget Line</a:t>
                      </a:r>
                      <a:endParaRPr lang="fr-ML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ICRISAT</a:t>
                      </a:r>
                      <a:r>
                        <a:rPr lang="fr-M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AMEDD</a:t>
                      </a:r>
                      <a:endParaRPr lang="fr-ML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        53360               11,500</a:t>
                      </a:r>
                      <a:endParaRPr lang="fr-ML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415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16712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39F568C8-3800-E54E-9C23-615CF2A9823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444" y="4724677"/>
            <a:ext cx="2961956" cy="2133323"/>
          </a:xfrm>
          <a:prstGeom prst="rect">
            <a:avLst/>
          </a:prstGeom>
        </p:spPr>
      </p:pic>
      <p:grpSp>
        <p:nvGrpSpPr>
          <p:cNvPr id="4" name="Group 11">
            <a:extLst>
              <a:ext uri="{FF2B5EF4-FFF2-40B4-BE49-F238E27FC236}">
                <a16:creationId xmlns:a16="http://schemas.microsoft.com/office/drawing/2014/main" id="{1DE66DCB-98C8-B94C-B633-01FD07C512F0}"/>
              </a:ext>
            </a:extLst>
          </p:cNvPr>
          <p:cNvGrpSpPr>
            <a:grpSpLocks/>
          </p:cNvGrpSpPr>
          <p:nvPr/>
        </p:nvGrpSpPr>
        <p:grpSpPr bwMode="auto">
          <a:xfrm>
            <a:off x="6176812" y="2973992"/>
            <a:ext cx="2897214" cy="2809441"/>
            <a:chOff x="3449" y="1488"/>
            <a:chExt cx="2192" cy="2119"/>
          </a:xfrm>
        </p:grpSpPr>
        <p:sp>
          <p:nvSpPr>
            <p:cNvPr id="13326" name="Line 12">
              <a:extLst>
                <a:ext uri="{FF2B5EF4-FFF2-40B4-BE49-F238E27FC236}">
                  <a16:creationId xmlns:a16="http://schemas.microsoft.com/office/drawing/2014/main" id="{3BD8D00E-122D-8046-9EA9-FFFB0B11BC5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68" y="2016"/>
              <a:ext cx="0" cy="205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327" name="Line 13">
              <a:extLst>
                <a:ext uri="{FF2B5EF4-FFF2-40B4-BE49-F238E27FC236}">
                  <a16:creationId xmlns:a16="http://schemas.microsoft.com/office/drawing/2014/main" id="{50734B4F-F4EB-9A47-AC29-130F8BE84B2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76" y="2016"/>
              <a:ext cx="0" cy="336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328" name="Line 14">
              <a:extLst>
                <a:ext uri="{FF2B5EF4-FFF2-40B4-BE49-F238E27FC236}">
                  <a16:creationId xmlns:a16="http://schemas.microsoft.com/office/drawing/2014/main" id="{2AE01C99-D9C7-D441-910B-2DCFF3CF1BE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49" y="1632"/>
              <a:ext cx="391" cy="72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329" name="Line 15">
              <a:extLst>
                <a:ext uri="{FF2B5EF4-FFF2-40B4-BE49-F238E27FC236}">
                  <a16:creationId xmlns:a16="http://schemas.microsoft.com/office/drawing/2014/main" id="{6FB0A980-E162-6E49-B17B-FBEF3B87B41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500" y="2387"/>
              <a:ext cx="484" cy="397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330" name="Line 16">
              <a:extLst>
                <a:ext uri="{FF2B5EF4-FFF2-40B4-BE49-F238E27FC236}">
                  <a16:creationId xmlns:a16="http://schemas.microsoft.com/office/drawing/2014/main" id="{83BE46ED-F3C9-E940-BE61-898E314788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93" y="3467"/>
              <a:ext cx="11" cy="14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331" name="Line 17">
              <a:extLst>
                <a:ext uri="{FF2B5EF4-FFF2-40B4-BE49-F238E27FC236}">
                  <a16:creationId xmlns:a16="http://schemas.microsoft.com/office/drawing/2014/main" id="{A739E75F-1D68-364F-800E-7B128B77DF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53" y="1488"/>
              <a:ext cx="288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13332" name="Line 18">
              <a:extLst>
                <a:ext uri="{FF2B5EF4-FFF2-40B4-BE49-F238E27FC236}">
                  <a16:creationId xmlns:a16="http://schemas.microsoft.com/office/drawing/2014/main" id="{41C0593A-34E3-7E4A-B733-142F882981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53" y="2880"/>
              <a:ext cx="288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25" name="Espace réservé du texte 1">
            <a:extLst>
              <a:ext uri="{FF2B5EF4-FFF2-40B4-BE49-F238E27FC236}">
                <a16:creationId xmlns:a16="http://schemas.microsoft.com/office/drawing/2014/main" id="{99E0E83B-D071-D145-816D-702A9DCBB039}"/>
              </a:ext>
            </a:extLst>
          </p:cNvPr>
          <p:cNvSpPr txBox="1">
            <a:spLocks/>
          </p:cNvSpPr>
          <p:nvPr/>
        </p:nvSpPr>
        <p:spPr>
          <a:xfrm>
            <a:off x="1146669" y="1185441"/>
            <a:ext cx="6556732" cy="533400"/>
          </a:xfrm>
          <a:prstGeom prst="rect">
            <a:avLst/>
          </a:prstGeom>
        </p:spPr>
        <p:txBody>
          <a:bodyPr/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 algn="ctr">
              <a:buNone/>
            </a:pPr>
            <a:r>
              <a:rPr lang="en-US" sz="2400" b="1" dirty="0"/>
              <a:t>2018 Survey on nutrient flow at every 3 months for two years</a:t>
            </a:r>
          </a:p>
          <a:p>
            <a:pPr algn="ctr"/>
            <a:endParaRPr lang="fr-FR" sz="2400" b="1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0A3F8FD-9CD6-9545-9E1E-93666772F8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5559" y="2867445"/>
            <a:ext cx="2321458" cy="1756728"/>
          </a:xfrm>
          <a:prstGeom prst="rect">
            <a:avLst/>
          </a:prstGeom>
        </p:spPr>
      </p:pic>
      <p:pic>
        <p:nvPicPr>
          <p:cNvPr id="28" name="Picture 26">
            <a:extLst>
              <a:ext uri="{FF2B5EF4-FFF2-40B4-BE49-F238E27FC236}">
                <a16:creationId xmlns:a16="http://schemas.microsoft.com/office/drawing/2014/main" id="{9EC234F5-F113-8948-9658-4D437E2890E6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82628" y="1905000"/>
            <a:ext cx="2397832" cy="172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 Box 27">
            <a:extLst>
              <a:ext uri="{FF2B5EF4-FFF2-40B4-BE49-F238E27FC236}">
                <a16:creationId xmlns:a16="http://schemas.microsoft.com/office/drawing/2014/main" id="{A171635F-B7AD-EA45-967D-75486C0877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1990" y="3545754"/>
            <a:ext cx="14240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/>
              <a:t>Animals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8BF1EF9-6479-8944-A939-E7F87125EF0B}"/>
              </a:ext>
            </a:extLst>
          </p:cNvPr>
          <p:cNvSpPr/>
          <p:nvPr/>
        </p:nvSpPr>
        <p:spPr>
          <a:xfrm>
            <a:off x="4986979" y="2559643"/>
            <a:ext cx="15236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2000" b="1" dirty="0"/>
              <a:t>Household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263D992-4565-AD4A-BD72-44C0334FE8B9}"/>
              </a:ext>
            </a:extLst>
          </p:cNvPr>
          <p:cNvPicPr preferRelativeResize="0">
            <a:picLocks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2628" y="3909737"/>
            <a:ext cx="2397832" cy="1729063"/>
          </a:xfrm>
          <a:prstGeom prst="rect">
            <a:avLst/>
          </a:prstGeom>
        </p:spPr>
      </p:pic>
      <p:sp>
        <p:nvSpPr>
          <p:cNvPr id="10" name="Titre 9">
            <a:extLst>
              <a:ext uri="{FF2B5EF4-FFF2-40B4-BE49-F238E27FC236}">
                <a16:creationId xmlns:a16="http://schemas.microsoft.com/office/drawing/2014/main" id="{12B707EB-D082-6047-9656-57198545BB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7DDB9C4-19B3-CF48-9CAF-CD6E5DDC478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5941" y="1945745"/>
            <a:ext cx="3474941" cy="259926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DCBE495-EF37-604A-A234-55F98AF5DE2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42" y="4404513"/>
            <a:ext cx="3664142" cy="2177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0306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55F3D94C-F1EC-B346-B4CE-BC25B8B46E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1641475"/>
            <a:ext cx="4514609" cy="2052497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84AC145-D619-2B40-A379-5DCDF0C9E5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3706164"/>
            <a:ext cx="4514609" cy="2219325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0540CF4D-1F6A-DE47-BA63-5388E6619B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643" y="3693972"/>
            <a:ext cx="3860444" cy="2231517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31F8189F-F671-0048-8006-44253527F2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5643" y="1641475"/>
            <a:ext cx="3860443" cy="2052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0509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F9C5620-3C0C-9846-A80D-03B4F4685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00310DE7-D975-5F44-B2AB-2BCCC1B700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15" name="Image 14" descr="IMG_2778">
            <a:extLst>
              <a:ext uri="{FF2B5EF4-FFF2-40B4-BE49-F238E27FC236}">
                <a16:creationId xmlns:a16="http://schemas.microsoft.com/office/drawing/2014/main" id="{92FC09A1-0A95-EA4F-A6AD-4316BE48E18B}"/>
              </a:ext>
            </a:extLst>
          </p:cNvPr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255396"/>
            <a:ext cx="3200400" cy="21736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Image 15" descr="IMG_2801">
            <a:extLst>
              <a:ext uri="{FF2B5EF4-FFF2-40B4-BE49-F238E27FC236}">
                <a16:creationId xmlns:a16="http://schemas.microsoft.com/office/drawing/2014/main" id="{7EC9EF7D-402E-554F-AC17-3A30450183B3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0401" y="1255396"/>
            <a:ext cx="3581400" cy="21736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Image 16" descr="IMG_2837">
            <a:extLst>
              <a:ext uri="{FF2B5EF4-FFF2-40B4-BE49-F238E27FC236}">
                <a16:creationId xmlns:a16="http://schemas.microsoft.com/office/drawing/2014/main" id="{9C49AE66-231D-494A-99C0-BAC3F755B098}"/>
              </a:ext>
            </a:extLst>
          </p:cNvPr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551" y="3429000"/>
            <a:ext cx="3825552" cy="2168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Image 17" descr="IMG_2840">
            <a:extLst>
              <a:ext uri="{FF2B5EF4-FFF2-40B4-BE49-F238E27FC236}">
                <a16:creationId xmlns:a16="http://schemas.microsoft.com/office/drawing/2014/main" id="{6476165D-B6CB-7E4C-BBED-31C50746A655}"/>
              </a:ext>
            </a:extLst>
          </p:cNvPr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1260312"/>
            <a:ext cx="3048000" cy="2168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age 18" descr="IMG_2862">
            <a:extLst>
              <a:ext uri="{FF2B5EF4-FFF2-40B4-BE49-F238E27FC236}">
                <a16:creationId xmlns:a16="http://schemas.microsoft.com/office/drawing/2014/main" id="{0F675272-9324-5444-98B2-BA93BEF02FE2}"/>
              </a:ext>
            </a:extLst>
          </p:cNvPr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5257800"/>
            <a:ext cx="3810000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 9" descr="C:\Dossiers GUINDO_2019\Dossiers  GUINDO_2018\Projet thèse_GUINDO_Coton\photos\090519\IMG_3764.JPG">
            <a:extLst>
              <a:ext uri="{FF2B5EF4-FFF2-40B4-BE49-F238E27FC236}">
                <a16:creationId xmlns:a16="http://schemas.microsoft.com/office/drawing/2014/main" id="{0063B8A7-1D6C-1442-BA64-67A93B255E28}"/>
              </a:ext>
            </a:extLst>
          </p:cNvPr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09685" y="3429000"/>
            <a:ext cx="5318762" cy="3429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Ellipse 10">
            <a:extLst>
              <a:ext uri="{FF2B5EF4-FFF2-40B4-BE49-F238E27FC236}">
                <a16:creationId xmlns:a16="http://schemas.microsoft.com/office/drawing/2014/main" id="{43051952-B68E-6E4A-A645-30E7D5A12BDC}"/>
              </a:ext>
            </a:extLst>
          </p:cNvPr>
          <p:cNvSpPr/>
          <p:nvPr/>
        </p:nvSpPr>
        <p:spPr>
          <a:xfrm>
            <a:off x="5814377" y="4746686"/>
            <a:ext cx="563245" cy="41402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1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F7EA1705-B723-4647-94FE-C61F765FE532}"/>
              </a:ext>
            </a:extLst>
          </p:cNvPr>
          <p:cNvSpPr/>
          <p:nvPr/>
        </p:nvSpPr>
        <p:spPr>
          <a:xfrm>
            <a:off x="7087420" y="3682816"/>
            <a:ext cx="477520" cy="38227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1E6F3102-D0F4-9742-881B-4604E47D6E3A}"/>
              </a:ext>
            </a:extLst>
          </p:cNvPr>
          <p:cNvSpPr/>
          <p:nvPr/>
        </p:nvSpPr>
        <p:spPr>
          <a:xfrm>
            <a:off x="5928317" y="4065086"/>
            <a:ext cx="477520" cy="38227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1100" dirty="0"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endParaRPr lang="fr-FR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1821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B5C2041-064F-8A49-A114-43C98F8BF1DC}"/>
              </a:ext>
            </a:extLst>
          </p:cNvPr>
          <p:cNvSpPr/>
          <p:nvPr/>
        </p:nvSpPr>
        <p:spPr>
          <a:xfrm>
            <a:off x="-101939" y="1337943"/>
            <a:ext cx="3219789" cy="1029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u="sng" dirty="0"/>
              <a:t>Compost 1:</a:t>
            </a:r>
            <a:r>
              <a:rPr lang="en-GB" dirty="0"/>
              <a:t> 1 ton  cotton stem +200 kg cattle manure + 50 kg dead leaves+ coal ash</a:t>
            </a:r>
            <a:endParaRPr lang="fr-ML" sz="24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F298331-94C4-094E-AB65-325B05AFCBDA}"/>
              </a:ext>
            </a:extLst>
          </p:cNvPr>
          <p:cNvSpPr/>
          <p:nvPr/>
        </p:nvSpPr>
        <p:spPr>
          <a:xfrm>
            <a:off x="7101988" y="1082156"/>
            <a:ext cx="2054712" cy="1666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u="sng" dirty="0"/>
              <a:t>Compost 2:</a:t>
            </a:r>
            <a:r>
              <a:rPr lang="en-GB" dirty="0"/>
              <a:t> 2 ton  cotton stem +200 kg Cattle manure + 50 kg dead leaves+ coal ash</a:t>
            </a:r>
            <a:endParaRPr lang="fr-ML" dirty="0"/>
          </a:p>
        </p:txBody>
      </p:sp>
      <p:pic>
        <p:nvPicPr>
          <p:cNvPr id="11" name="Image 10" descr="IMG_2319">
            <a:extLst>
              <a:ext uri="{FF2B5EF4-FFF2-40B4-BE49-F238E27FC236}">
                <a16:creationId xmlns:a16="http://schemas.microsoft.com/office/drawing/2014/main" id="{5495C8AD-BDC7-C54F-934F-C4C462BB0718}"/>
              </a:ext>
            </a:extLst>
          </p:cNvPr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12" y="2430699"/>
            <a:ext cx="2879725" cy="2339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age 11" descr="IMG_0133">
            <a:extLst>
              <a:ext uri="{FF2B5EF4-FFF2-40B4-BE49-F238E27FC236}">
                <a16:creationId xmlns:a16="http://schemas.microsoft.com/office/drawing/2014/main" id="{DD883686-815F-EE45-BE58-9AF9DADE1D9B}"/>
              </a:ext>
            </a:extLst>
          </p:cNvPr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19400" y="995293"/>
            <a:ext cx="4307988" cy="33187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Image 12" descr="IMG_2881">
            <a:extLst>
              <a:ext uri="{FF2B5EF4-FFF2-40B4-BE49-F238E27FC236}">
                <a16:creationId xmlns:a16="http://schemas.microsoft.com/office/drawing/2014/main" id="{3BDA352E-A63B-8546-B4F9-ECF5D765DDDF}"/>
              </a:ext>
            </a:extLst>
          </p:cNvPr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0149" y="2742503"/>
            <a:ext cx="4223851" cy="2908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AE0CEFE9-EAF9-C34C-B219-5F77484F528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14092"/>
            <a:ext cx="5334000" cy="2543908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662F5972-DF3D-0E4C-B43D-C563225EC8F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4314092"/>
            <a:ext cx="2590800" cy="247355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C4CEE32F-661D-664C-B51E-E4B237804A6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537" y="5586046"/>
            <a:ext cx="1371600" cy="114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2344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228600" y="2057400"/>
            <a:ext cx="8686800" cy="1200150"/>
          </a:xfrm>
        </p:spPr>
        <p:txBody>
          <a:bodyPr/>
          <a:lstStyle/>
          <a:p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Verdana" panose="020B0604030504040204" pitchFamily="34" charset="0"/>
              </a:rPr>
              <a:t>Promoting improved  dual purpose sorghum for crop-livestock integration and income generation in Sikasso Region/Mali</a:t>
            </a:r>
            <a:endParaRPr lang="en-US" sz="2400" dirty="0">
              <a:latin typeface="+mn-lt"/>
            </a:endParaRPr>
          </a:p>
          <a:p>
            <a:endParaRPr lang="en-US" sz="1800" b="1" dirty="0"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2457451" y="3714750"/>
            <a:ext cx="3943350" cy="628650"/>
          </a:xfrm>
        </p:spPr>
        <p:txBody>
          <a:bodyPr/>
          <a:lstStyle/>
          <a:p>
            <a:r>
              <a:rPr lang="en-US" sz="1600" dirty="0">
                <a:latin typeface="+mn-lt"/>
              </a:rPr>
              <a:t>Baloua Nebie </a:t>
            </a:r>
          </a:p>
          <a:p>
            <a:r>
              <a:rPr lang="en-US" sz="1600" dirty="0">
                <a:latin typeface="+mn-lt"/>
              </a:rPr>
              <a:t>ICRISAT</a:t>
            </a:r>
          </a:p>
        </p:txBody>
      </p:sp>
    </p:spTree>
    <p:extLst>
      <p:ext uri="{BB962C8B-B14F-4D97-AF65-F5344CB8AC3E}">
        <p14:creationId xmlns:p14="http://schemas.microsoft.com/office/powerpoint/2010/main" val="26296802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F5806B-494D-3E4F-91E8-63E95D34FDB6}"/>
              </a:ext>
            </a:extLst>
          </p:cNvPr>
          <p:cNvGraphicFramePr>
            <a:graphicFrameLocks noGrp="1"/>
          </p:cNvGraphicFramePr>
          <p:nvPr/>
        </p:nvGraphicFramePr>
        <p:xfrm>
          <a:off x="57151" y="925830"/>
          <a:ext cx="9029700" cy="550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742">
                  <a:extLst>
                    <a:ext uri="{9D8B030D-6E8A-4147-A177-3AD203B41FA5}">
                      <a16:colId xmlns:a16="http://schemas.microsoft.com/office/drawing/2014/main" val="646009280"/>
                    </a:ext>
                  </a:extLst>
                </a:gridCol>
                <a:gridCol w="309296">
                  <a:extLst>
                    <a:ext uri="{9D8B030D-6E8A-4147-A177-3AD203B41FA5}">
                      <a16:colId xmlns:a16="http://schemas.microsoft.com/office/drawing/2014/main" val="1650091306"/>
                    </a:ext>
                  </a:extLst>
                </a:gridCol>
                <a:gridCol w="3626107">
                  <a:extLst>
                    <a:ext uri="{9D8B030D-6E8A-4147-A177-3AD203B41FA5}">
                      <a16:colId xmlns:a16="http://schemas.microsoft.com/office/drawing/2014/main" val="100015059"/>
                    </a:ext>
                  </a:extLst>
                </a:gridCol>
                <a:gridCol w="169006">
                  <a:extLst>
                    <a:ext uri="{9D8B030D-6E8A-4147-A177-3AD203B41FA5}">
                      <a16:colId xmlns:a16="http://schemas.microsoft.com/office/drawing/2014/main" val="1587143714"/>
                    </a:ext>
                  </a:extLst>
                </a:gridCol>
                <a:gridCol w="2638549">
                  <a:extLst>
                    <a:ext uri="{9D8B030D-6E8A-4147-A177-3AD203B41FA5}">
                      <a16:colId xmlns:a16="http://schemas.microsoft.com/office/drawing/2014/main" val="3708469284"/>
                    </a:ext>
                  </a:extLst>
                </a:gridCol>
              </a:tblGrid>
              <a:tr h="262890">
                <a:tc gridSpan="2">
                  <a:txBody>
                    <a:bodyPr/>
                    <a:lstStyle/>
                    <a:p>
                      <a:r>
                        <a:rPr lang="en-US" sz="1300" dirty="0"/>
                        <a:t>Outcome no.1</a:t>
                      </a: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Output no. 1.1</a:t>
                      </a:r>
                    </a:p>
                  </a:txBody>
                  <a:tcPr marL="68580" marR="68580" marT="34290" marB="34290"/>
                </a:tc>
                <a:tc gridSpan="2">
                  <a:txBody>
                    <a:bodyPr/>
                    <a:lstStyle/>
                    <a:p>
                      <a:r>
                        <a:rPr lang="en-US" sz="1300" dirty="0"/>
                        <a:t>Activity no. 1.1.1</a:t>
                      </a: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52299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US" sz="1300" b="1" dirty="0"/>
                        <a:t>Sub-activity title </a:t>
                      </a:r>
                    </a:p>
                  </a:txBody>
                  <a:tcPr marL="68580" marR="68580" marT="34290" marB="34290"/>
                </a:tc>
                <a:tc gridSpan="4">
                  <a:txBody>
                    <a:bodyPr/>
                    <a:lstStyle/>
                    <a:p>
                      <a:r>
                        <a:rPr lang="en-US" sz="1300" b="1" dirty="0"/>
                        <a:t>Promoting improved  dual sorghum for crop-livestock integration and income generation in </a:t>
                      </a:r>
                      <a:r>
                        <a:rPr lang="en-US" sz="1300" b="1" dirty="0" err="1"/>
                        <a:t>Sikasso</a:t>
                      </a:r>
                      <a:r>
                        <a:rPr lang="en-US" sz="1300" b="1" dirty="0"/>
                        <a:t> Region/Mali.</a:t>
                      </a: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6025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US" sz="1300" b="1" dirty="0"/>
                        <a:t>Location/sites </a:t>
                      </a:r>
                    </a:p>
                    <a:p>
                      <a:r>
                        <a:rPr lang="en-US" sz="1300" b="1" dirty="0"/>
                        <a:t>for sub-activity</a:t>
                      </a:r>
                    </a:p>
                  </a:txBody>
                  <a:tcPr marL="68580" marR="68580" marT="34290" marB="34290"/>
                </a:tc>
                <a:tc gridSpan="4">
                  <a:txBody>
                    <a:bodyPr/>
                    <a:lstStyle/>
                    <a:p>
                      <a:r>
                        <a:rPr lang="en-US" sz="1300" dirty="0" err="1"/>
                        <a:t>Koutiala</a:t>
                      </a:r>
                      <a:r>
                        <a:rPr lang="en-US" sz="1300" dirty="0"/>
                        <a:t> and </a:t>
                      </a:r>
                      <a:r>
                        <a:rPr lang="en-US" sz="1300" dirty="0" err="1"/>
                        <a:t>Bougouni</a:t>
                      </a:r>
                      <a:r>
                        <a:rPr lang="en-US" sz="1300" dirty="0"/>
                        <a:t> circles/Mali</a:t>
                      </a: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29629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US" sz="1300" b="1" dirty="0"/>
                        <a:t>Implementation timeframe (start/end date)</a:t>
                      </a:r>
                    </a:p>
                  </a:txBody>
                  <a:tcPr marL="68580" marR="68580" marT="34290" marB="34290"/>
                </a:tc>
                <a:tc gridSpan="4">
                  <a:txBody>
                    <a:bodyPr/>
                    <a:lstStyle/>
                    <a:p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June to July</a:t>
                      </a:r>
                      <a:r>
                        <a:rPr lang="en-US" sz="13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2019</a:t>
                      </a:r>
                      <a:endParaRPr lang="en-US" sz="1300" dirty="0"/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65395"/>
                  </a:ext>
                </a:extLst>
              </a:tr>
              <a:tr h="1040130">
                <a:tc>
                  <a:txBody>
                    <a:bodyPr/>
                    <a:lstStyle/>
                    <a:p>
                      <a:r>
                        <a:rPr lang="en-US" sz="1300" b="1" dirty="0"/>
                        <a:t>Deliverables achieved</a:t>
                      </a:r>
                    </a:p>
                  </a:txBody>
                  <a:tcPr marL="68580" marR="68580" marT="34290" marB="34290"/>
                </a:tc>
                <a:tc gridSpan="3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300" dirty="0"/>
                        <a:t>List of Farmer trained</a:t>
                      </a:r>
                      <a:r>
                        <a:rPr lang="en-US" sz="1300" baseline="0" dirty="0"/>
                        <a:t> and implanted trials (</a:t>
                      </a:r>
                      <a:r>
                        <a:rPr lang="en-US" sz="1300" baseline="0" dirty="0">
                          <a:solidFill>
                            <a:srgbClr val="0070C0"/>
                          </a:solidFill>
                        </a:rPr>
                        <a:t>completed</a:t>
                      </a:r>
                      <a:r>
                        <a:rPr lang="en-US" sz="1300" baseline="0" dirty="0"/>
                        <a:t>)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300" baseline="0" dirty="0"/>
                        <a:t> Techno. </a:t>
                      </a:r>
                      <a:r>
                        <a:rPr lang="en-US" sz="1300" b="1" baseline="0" dirty="0">
                          <a:solidFill>
                            <a:schemeClr val="tx1"/>
                          </a:solidFill>
                        </a:rPr>
                        <a:t>Handbook: Sorghum hybrids (</a:t>
                      </a:r>
                      <a:r>
                        <a:rPr lang="en-US" sz="1300" b="1" baseline="0" dirty="0">
                          <a:solidFill>
                            <a:srgbClr val="0070C0"/>
                          </a:solidFill>
                        </a:rPr>
                        <a:t>Draft completed</a:t>
                      </a:r>
                      <a:r>
                        <a:rPr lang="en-US" sz="1300" b="1" baseline="0" dirty="0">
                          <a:solidFill>
                            <a:schemeClr val="tx1"/>
                          </a:solidFill>
                        </a:rPr>
                        <a:t>)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300" b="1" baseline="0" dirty="0">
                          <a:solidFill>
                            <a:schemeClr val="tx1"/>
                          </a:solidFill>
                        </a:rPr>
                        <a:t> Tech. handbook: Dual purpose sorghum (</a:t>
                      </a:r>
                      <a:r>
                        <a:rPr lang="en-US" sz="1300" b="1" baseline="0" dirty="0">
                          <a:solidFill>
                            <a:srgbClr val="FF0000"/>
                          </a:solidFill>
                        </a:rPr>
                        <a:t>By June, 2019</a:t>
                      </a:r>
                      <a:r>
                        <a:rPr lang="en-US" sz="1300" b="1" baseline="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300" dirty="0"/>
                        <a:t>Agronomic and biophysical dataset (</a:t>
                      </a:r>
                      <a:r>
                        <a:rPr lang="en-US" sz="1300" dirty="0">
                          <a:solidFill>
                            <a:srgbClr val="0070C0"/>
                          </a:solidFill>
                        </a:rPr>
                        <a:t>available</a:t>
                      </a:r>
                      <a:r>
                        <a:rPr lang="en-US" sz="1300" baseline="0" dirty="0">
                          <a:solidFill>
                            <a:srgbClr val="0070C0"/>
                          </a:solidFill>
                        </a:rPr>
                        <a:t> for </a:t>
                      </a:r>
                      <a:r>
                        <a:rPr lang="en-US" sz="1300" baseline="0" dirty="0" err="1">
                          <a:solidFill>
                            <a:srgbClr val="0070C0"/>
                          </a:solidFill>
                        </a:rPr>
                        <a:t>Bougouni</a:t>
                      </a:r>
                      <a:r>
                        <a:rPr lang="en-US" sz="1300" baseline="0" dirty="0"/>
                        <a:t>)</a:t>
                      </a:r>
                      <a:endParaRPr lang="en-US" sz="1300" dirty="0"/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300" b="1" dirty="0">
                          <a:solidFill>
                            <a:schemeClr val="tx1"/>
                          </a:solidFill>
                        </a:rPr>
                        <a:t>5. Map of trials locations on-farm/parks (</a:t>
                      </a:r>
                      <a:r>
                        <a:rPr lang="en-US" sz="1300" b="1" dirty="0">
                          <a:solidFill>
                            <a:srgbClr val="FF0000"/>
                          </a:solidFill>
                        </a:rPr>
                        <a:t>On going</a:t>
                      </a:r>
                      <a:r>
                        <a:rPr lang="en-US" sz="1300" b="1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300" dirty="0"/>
                        <a:t>6.</a:t>
                      </a:r>
                      <a:r>
                        <a:rPr lang="en-US" sz="1300" baseline="0" dirty="0"/>
                        <a:t> </a:t>
                      </a:r>
                      <a:r>
                        <a:rPr lang="en-US" sz="1300" dirty="0"/>
                        <a:t>List</a:t>
                      </a:r>
                      <a:r>
                        <a:rPr lang="en-US" sz="1300" baseline="0" dirty="0"/>
                        <a:t> of </a:t>
                      </a:r>
                      <a:r>
                        <a:rPr lang="en-US" sz="1300" dirty="0"/>
                        <a:t>Farmers trials (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</a:rPr>
                        <a:t>completed</a:t>
                      </a:r>
                      <a:r>
                        <a:rPr lang="en-US" sz="1300" dirty="0"/>
                        <a:t>)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dirty="0"/>
                        <a:t>7.  Scientific publication (</a:t>
                      </a:r>
                      <a:r>
                        <a:rPr lang="en-US" sz="1300" dirty="0">
                          <a:solidFill>
                            <a:srgbClr val="0070C0"/>
                          </a:solidFill>
                        </a:rPr>
                        <a:t>By Nov 2019</a:t>
                      </a:r>
                      <a:r>
                        <a:rPr lang="en-US" sz="1300" dirty="0"/>
                        <a:t>)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087860269"/>
                  </a:ext>
                </a:extLst>
              </a:tr>
              <a:tr h="651510">
                <a:tc>
                  <a:txBody>
                    <a:bodyPr/>
                    <a:lstStyle/>
                    <a:p>
                      <a:r>
                        <a:rPr lang="en-US" sz="1300" b="1" dirty="0"/>
                        <a:t>S.I. domain and indicators for which data was collected – indicate metric and scale</a:t>
                      </a:r>
                    </a:p>
                  </a:txBody>
                  <a:tcPr marL="68580" marR="68580" marT="34290" marB="34290"/>
                </a:tc>
                <a:tc gridSpan="3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300" dirty="0"/>
                        <a:t>Productivity:</a:t>
                      </a:r>
                      <a:r>
                        <a:rPr lang="en-US" sz="1300" baseline="0" dirty="0"/>
                        <a:t> Yield/ha at plot and farm level</a:t>
                      </a:r>
                      <a:endParaRPr lang="en-US" sz="1300" dirty="0"/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300" dirty="0"/>
                        <a:t>Economic:</a:t>
                      </a:r>
                      <a:r>
                        <a:rPr lang="en-US" sz="1300" baseline="0" dirty="0"/>
                        <a:t> Net income/ha at plot and farm level</a:t>
                      </a: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en-US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300" dirty="0"/>
                        <a:t>3. Social: Farmers preferences 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endParaRPr lang="en-US" sz="13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109533273"/>
                  </a:ext>
                </a:extLst>
              </a:tr>
              <a:tr h="845820">
                <a:tc>
                  <a:txBody>
                    <a:bodyPr/>
                    <a:lstStyle/>
                    <a:p>
                      <a:r>
                        <a:rPr lang="en-US" sz="1300" b="1" dirty="0"/>
                        <a:t>Research team involved</a:t>
                      </a:r>
                    </a:p>
                  </a:txBody>
                  <a:tcPr marL="68580" marR="68580" marT="34290" marB="34290"/>
                </a:tc>
                <a:tc gridSpan="3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300" dirty="0"/>
                        <a:t>Baloua Nebie, ICRISAT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300" dirty="0"/>
                        <a:t>Aboubacar Toure, ICRISAT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300" dirty="0"/>
                        <a:t> </a:t>
                      </a:r>
                      <a:r>
                        <a:rPr lang="en-US" sz="1300" baseline="0" dirty="0"/>
                        <a:t>Birhanu Zemadim, ICRISAT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300" baseline="0" dirty="0"/>
                        <a:t> </a:t>
                      </a:r>
                      <a:r>
                        <a:rPr lang="en-US" sz="1300" dirty="0"/>
                        <a:t>Mamourou Sidibe, ICRISAT</a:t>
                      </a: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endParaRPr lang="en-US" sz="17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dirty="0"/>
                        <a:t>5. Felix</a:t>
                      </a:r>
                      <a:r>
                        <a:rPr lang="en-US" sz="1300" baseline="0" dirty="0"/>
                        <a:t> Badolo, ICRISAT</a:t>
                      </a:r>
                    </a:p>
                    <a:p>
                      <a:pPr marL="0" indent="0">
                        <a:buFont typeface="+mj-lt"/>
                        <a:buNone/>
                      </a:pPr>
                      <a:r>
                        <a:rPr lang="en-US" sz="1300" baseline="0" dirty="0"/>
                        <a:t>6. </a:t>
                      </a:r>
                      <a:r>
                        <a:rPr lang="en-US" sz="1300" dirty="0"/>
                        <a:t>Abdoulaye Diallo, IER</a:t>
                      </a:r>
                    </a:p>
                    <a:p>
                      <a:pPr marL="342900" indent="-342900">
                        <a:buFont typeface="+mj-lt"/>
                        <a:buAutoNum type="arabicPeriod" startAt="7"/>
                      </a:pPr>
                      <a:r>
                        <a:rPr lang="en-US" sz="1300" b="1" dirty="0">
                          <a:solidFill>
                            <a:schemeClr val="tx1"/>
                          </a:solidFill>
                        </a:rPr>
                        <a:t>Bougouna Sogoba</a:t>
                      </a:r>
                    </a:p>
                    <a:p>
                      <a:pPr marL="342900" indent="-342900">
                        <a:buFont typeface="+mj-lt"/>
                        <a:buAutoNum type="arabicPeriod" startAt="7"/>
                      </a:pPr>
                      <a:r>
                        <a:rPr lang="en-US" sz="1300" b="1" dirty="0">
                          <a:solidFill>
                            <a:schemeClr val="tx1"/>
                          </a:solidFill>
                        </a:rPr>
                        <a:t>Mahamadou</a:t>
                      </a:r>
                      <a:r>
                        <a:rPr lang="en-US" sz="1300" b="1" baseline="0" dirty="0">
                          <a:solidFill>
                            <a:schemeClr val="tx1"/>
                          </a:solidFill>
                        </a:rPr>
                        <a:t> Dicko</a:t>
                      </a:r>
                      <a:endParaRPr 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252771777"/>
                  </a:ext>
                </a:extLst>
              </a:tr>
              <a:tr h="8458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dirty="0"/>
                        <a:t>Farming systems research perspective (how this work links with other sub-activities)</a:t>
                      </a:r>
                    </a:p>
                  </a:txBody>
                  <a:tcPr marL="68580" marR="68580" marT="34290" marB="34290"/>
                </a:tc>
                <a:tc gridSpan="4"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Economic analysis by Felix at plot level and individual survey (</a:t>
                      </a:r>
                      <a:r>
                        <a:rPr lang="en-US" sz="13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on-going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3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300" b="1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b="1" u="sng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Integrating farming system</a:t>
                      </a:r>
                      <a:r>
                        <a:rPr lang="en-US" sz="1300" b="1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availability of quality </a:t>
                      </a:r>
                      <a:r>
                        <a:rPr lang="en-US" sz="1300" b="1" kern="1200" baseline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stover</a:t>
                      </a:r>
                      <a:r>
                        <a:rPr lang="en-US" sz="1300" b="1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to farmers for their animal feeling--Production of meat and milk for improving nutrition/generating incomes---Manure produced by animals used to improve soil fertility and thus productivity. </a:t>
                      </a:r>
                      <a:endParaRPr lang="en-US" sz="13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71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84225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57150" y="1314450"/>
            <a:ext cx="3086100" cy="4629150"/>
            <a:chOff x="23386" y="457198"/>
            <a:chExt cx="6324600" cy="843280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-1030714" y="1511300"/>
              <a:ext cx="8432800" cy="6324600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609600" y="457198"/>
              <a:ext cx="3278820" cy="6728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/>
                <a:t>On-farm (27 farmers in </a:t>
              </a:r>
              <a:r>
                <a:rPr lang="en-US" sz="900" b="1" dirty="0" err="1"/>
                <a:t>Bougouni</a:t>
              </a:r>
              <a:r>
                <a:rPr lang="en-US" sz="900" b="1" dirty="0"/>
                <a:t> and </a:t>
              </a:r>
              <a:r>
                <a:rPr lang="en-US" sz="900" b="1" dirty="0" err="1"/>
                <a:t>Koutiala</a:t>
              </a:r>
              <a:r>
                <a:rPr lang="en-US" sz="900" b="1" dirty="0"/>
                <a:t>)</a:t>
              </a:r>
              <a:endParaRPr lang="en-IN" sz="900" b="1" dirty="0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71450" y="914400"/>
            <a:ext cx="885825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Verdana" panose="020B0604030504040204" pitchFamily="34" charset="0"/>
                <a:ea typeface="Verdana" panose="020B0604030504040204" pitchFamily="34" charset="0"/>
              </a:rPr>
              <a:t>Trials in the fields (27 farmers fields + 2 Parks = 3 DP + check, </a:t>
            </a:r>
            <a:r>
              <a:rPr lang="en-US" sz="1050" b="1" dirty="0" err="1">
                <a:latin typeface="Verdana" panose="020B0604030504040204" pitchFamily="34" charset="0"/>
                <a:ea typeface="Verdana" panose="020B0604030504040204" pitchFamily="34" charset="0"/>
              </a:rPr>
              <a:t>DAP+urea</a:t>
            </a:r>
            <a:r>
              <a:rPr lang="en-US" sz="1050" b="1" dirty="0">
                <a:latin typeface="Verdana" panose="020B0604030504040204" pitchFamily="34" charset="0"/>
                <a:ea typeface="Verdana" panose="020B0604030504040204" pitchFamily="34" charset="0"/>
              </a:rPr>
              <a:t>, cow manure, no fertilizer)</a:t>
            </a:r>
            <a:endParaRPr lang="en-US" sz="1050" b="1" dirty="0">
              <a:solidFill>
                <a:schemeClr val="tx2">
                  <a:lumMod val="50000"/>
                  <a:lumOff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113694" y="1317558"/>
            <a:ext cx="6193046" cy="4854643"/>
            <a:chOff x="4151591" y="385143"/>
            <a:chExt cx="8257395" cy="6472857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15200" y="385143"/>
              <a:ext cx="4876800" cy="3225721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15200" y="3200400"/>
              <a:ext cx="4876800" cy="3657600"/>
            </a:xfrm>
            <a:prstGeom prst="rect">
              <a:avLst/>
            </a:prstGeom>
          </p:spPr>
        </p:pic>
        <p:grpSp>
          <p:nvGrpSpPr>
            <p:cNvPr id="15" name="Group 14"/>
            <p:cNvGrpSpPr/>
            <p:nvPr/>
          </p:nvGrpSpPr>
          <p:grpSpPr>
            <a:xfrm>
              <a:off x="4151591" y="390809"/>
              <a:ext cx="4648200" cy="3921919"/>
              <a:chOff x="4151591" y="390809"/>
              <a:chExt cx="4648200" cy="3921919"/>
            </a:xfrm>
          </p:grpSpPr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151591" y="390809"/>
                <a:ext cx="4648200" cy="3921919"/>
              </a:xfrm>
              <a:prstGeom prst="rect">
                <a:avLst/>
              </a:prstGeom>
            </p:spPr>
          </p:pic>
          <p:sp>
            <p:nvSpPr>
              <p:cNvPr id="13" name="TextBox 12"/>
              <p:cNvSpPr txBox="1"/>
              <p:nvPr/>
            </p:nvSpPr>
            <p:spPr>
              <a:xfrm>
                <a:off x="4503603" y="496786"/>
                <a:ext cx="3260993" cy="400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350" dirty="0"/>
                  <a:t>Group evaluation</a:t>
                </a:r>
                <a:endParaRPr lang="en-IN" sz="1350" dirty="0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 rot="19078527">
              <a:off x="10083983" y="2883740"/>
              <a:ext cx="232500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>
                  <a:solidFill>
                    <a:srgbClr val="C00000"/>
                  </a:solidFill>
                </a:rPr>
                <a:t>Individual voting</a:t>
              </a:r>
              <a:endParaRPr lang="en-IN" sz="1350" dirty="0">
                <a:solidFill>
                  <a:srgbClr val="C00000"/>
                </a:solidFill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 rot="19960250">
              <a:off x="4999696" y="4491881"/>
              <a:ext cx="3187153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b="1" dirty="0"/>
                <a:t>In the parks (</a:t>
              </a:r>
              <a:r>
                <a:rPr lang="en-US" sz="1350" b="1" dirty="0" err="1"/>
                <a:t>M’Pessoba-Koutiala</a:t>
              </a:r>
              <a:r>
                <a:rPr lang="en-US" sz="1350" b="1" dirty="0"/>
                <a:t> &amp; Madina-</a:t>
              </a:r>
              <a:r>
                <a:rPr lang="en-US" sz="1350" b="1" dirty="0" err="1"/>
                <a:t>Bougouni</a:t>
              </a:r>
              <a:r>
                <a:rPr lang="en-US" sz="1350" b="1" dirty="0"/>
                <a:t>)</a:t>
              </a:r>
              <a:endParaRPr lang="en-IN" sz="135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0716486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1" y="1222228"/>
            <a:ext cx="1413292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 sz="1350"/>
          </a:p>
        </p:txBody>
      </p:sp>
      <p:graphicFrame>
        <p:nvGraphicFramePr>
          <p:cNvPr id="17" name="Chart 16"/>
          <p:cNvGraphicFramePr>
            <a:graphicFrameLocks/>
          </p:cNvGraphicFramePr>
          <p:nvPr/>
        </p:nvGraphicFramePr>
        <p:xfrm>
          <a:off x="5243910" y="1657350"/>
          <a:ext cx="3785790" cy="2400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171450" y="4801611"/>
            <a:ext cx="8425543" cy="105157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14313" indent="-214313">
              <a:spcAft>
                <a:spcPts val="450"/>
              </a:spcAft>
              <a:buFont typeface="Wingdings" panose="05000000000000000000" pitchFamily="2" charset="2"/>
              <a:buChar char="§"/>
            </a:pPr>
            <a:r>
              <a:rPr lang="en-US" sz="135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Soubatimi</a:t>
            </a:r>
            <a:r>
              <a:rPr lang="en-US" sz="1350" dirty="0">
                <a:latin typeface="Verdana" panose="020B0604030504040204" pitchFamily="34" charset="0"/>
                <a:ea typeface="Verdana" panose="020B0604030504040204" pitchFamily="34" charset="0"/>
              </a:rPr>
              <a:t> average grain yield = 1 500 kg/ha (</a:t>
            </a:r>
            <a:r>
              <a:rPr lang="en-US" sz="135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21% of superiority over the local check = 1.18 kg/ha</a:t>
            </a:r>
            <a:r>
              <a:rPr lang="en-US" sz="1350" dirty="0">
                <a:latin typeface="Verdana" panose="020B0604030504040204" pitchFamily="34" charset="0"/>
                <a:ea typeface="Verdana" panose="020B0604030504040204" pitchFamily="34" charset="0"/>
              </a:rPr>
              <a:t>)</a:t>
            </a:r>
          </a:p>
          <a:p>
            <a:pPr marL="214313" indent="-214313">
              <a:spcAft>
                <a:spcPts val="450"/>
              </a:spcAft>
              <a:buFont typeface="Wingdings" panose="05000000000000000000" pitchFamily="2" charset="2"/>
              <a:buChar char="§"/>
            </a:pPr>
            <a:r>
              <a:rPr lang="en-US" sz="135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Peke</a:t>
            </a:r>
            <a:r>
              <a:rPr lang="en-US" sz="1350" dirty="0">
                <a:latin typeface="Verdana" panose="020B0604030504040204" pitchFamily="34" charset="0"/>
                <a:ea typeface="Verdana" panose="020B0604030504040204" pitchFamily="34" charset="0"/>
              </a:rPr>
              <a:t> average grain yield = 1 470 kg/ha (</a:t>
            </a:r>
            <a:r>
              <a:rPr lang="en-US" sz="135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18% of superiority over the local check</a:t>
            </a:r>
            <a:r>
              <a:rPr lang="en-US" sz="1350" dirty="0">
                <a:latin typeface="Verdana" panose="020B0604030504040204" pitchFamily="34" charset="0"/>
                <a:ea typeface="Verdana" panose="020B0604030504040204" pitchFamily="34" charset="0"/>
              </a:rPr>
              <a:t>)</a:t>
            </a:r>
          </a:p>
          <a:p>
            <a:pPr marL="214313" indent="-214313">
              <a:spcAft>
                <a:spcPts val="450"/>
              </a:spcAft>
              <a:buFont typeface="Wingdings" panose="05000000000000000000" pitchFamily="2" charset="2"/>
              <a:buChar char="§"/>
            </a:pPr>
            <a:r>
              <a:rPr lang="en-US" sz="1350" dirty="0">
                <a:latin typeface="Verdana" panose="020B0604030504040204" pitchFamily="34" charset="0"/>
                <a:ea typeface="Verdana" panose="020B0604030504040204" pitchFamily="34" charset="0"/>
              </a:rPr>
              <a:t>Stover yield, higher for dual purpose sorghum but difference not significant</a:t>
            </a: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114300" y="920671"/>
            <a:ext cx="4972050" cy="33662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1" dirty="0"/>
              <a:t>Dual purpose sorghum on in the technology parks</a:t>
            </a:r>
            <a:endParaRPr lang="en-IN" sz="1800" b="1" dirty="0"/>
          </a:p>
        </p:txBody>
      </p:sp>
      <p:grpSp>
        <p:nvGrpSpPr>
          <p:cNvPr id="8" name="Group 7"/>
          <p:cNvGrpSpPr/>
          <p:nvPr/>
        </p:nvGrpSpPr>
        <p:grpSpPr>
          <a:xfrm>
            <a:off x="89808" y="1485901"/>
            <a:ext cx="4939393" cy="3207680"/>
            <a:chOff x="119743" y="838201"/>
            <a:chExt cx="6585857" cy="4276906"/>
          </a:xfrm>
        </p:grpSpPr>
        <p:pic>
          <p:nvPicPr>
            <p:cNvPr id="1025" name="Picture 1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743" y="838201"/>
              <a:ext cx="6585857" cy="427690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</p:pic>
        <p:sp>
          <p:nvSpPr>
            <p:cNvPr id="6" name="Oval 5"/>
            <p:cNvSpPr/>
            <p:nvPr/>
          </p:nvSpPr>
          <p:spPr>
            <a:xfrm>
              <a:off x="5105400" y="2209800"/>
              <a:ext cx="685800" cy="19050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20" name="Oval 19"/>
            <p:cNvSpPr/>
            <p:nvPr/>
          </p:nvSpPr>
          <p:spPr>
            <a:xfrm>
              <a:off x="1600200" y="1371600"/>
              <a:ext cx="685800" cy="25146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</p:spTree>
    <p:extLst>
      <p:ext uri="{BB962C8B-B14F-4D97-AF65-F5344CB8AC3E}">
        <p14:creationId xmlns:p14="http://schemas.microsoft.com/office/powerpoint/2010/main" val="3115412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533400" y="1676400"/>
            <a:ext cx="8153400" cy="2895600"/>
          </a:xfrm>
        </p:spPr>
        <p:txBody>
          <a:bodyPr/>
          <a:lstStyle/>
          <a:p>
            <a:pPr lvl="0"/>
            <a:r>
              <a:rPr lang="en-GB" sz="2800" dirty="0"/>
              <a:t>Evaluating crop simulation models using different fertility sources and climate model outputs to improve the productivity of sorghum in Mali</a:t>
            </a:r>
          </a:p>
          <a:p>
            <a:pPr lvl="0"/>
            <a:endParaRPr lang="en-US" sz="2000" b="1" dirty="0">
              <a:solidFill>
                <a:schemeClr val="dk1"/>
              </a:solidFill>
            </a:endParaRPr>
          </a:p>
          <a:p>
            <a:pPr lvl="0"/>
            <a:r>
              <a:rPr lang="en-US" sz="2000" dirty="0">
                <a:solidFill>
                  <a:schemeClr val="dk1"/>
                </a:solidFill>
              </a:rPr>
              <a:t>Sub-activity MA1112-18:</a:t>
            </a:r>
          </a:p>
          <a:p>
            <a:pPr lvl="0"/>
            <a:r>
              <a:rPr lang="en-US" sz="2000" dirty="0">
                <a:solidFill>
                  <a:schemeClr val="dk1"/>
                </a:solidFill>
              </a:rPr>
              <a:t>Akinseye and Birhanu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447986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657600" y="1314450"/>
            <a:ext cx="2971800" cy="5143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350" b="1" dirty="0"/>
              <a:t>Dual purpose sorghum on farm</a:t>
            </a:r>
            <a:endParaRPr lang="en-IN" sz="1350" b="1" dirty="0"/>
          </a:p>
        </p:txBody>
      </p:sp>
      <p:graphicFrame>
        <p:nvGraphicFramePr>
          <p:cNvPr id="4" name="Chart 3"/>
          <p:cNvGraphicFramePr>
            <a:graphicFrameLocks/>
          </p:cNvGraphicFramePr>
          <p:nvPr/>
        </p:nvGraphicFramePr>
        <p:xfrm>
          <a:off x="114301" y="1657350"/>
          <a:ext cx="4686300" cy="3028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/>
        </p:nvGraphicFramePr>
        <p:xfrm>
          <a:off x="5086350" y="2038648"/>
          <a:ext cx="3930850" cy="25521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71450" y="4686300"/>
            <a:ext cx="8801100" cy="122341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14313" indent="-214313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sz="1275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Peke</a:t>
            </a:r>
            <a:r>
              <a:rPr lang="en-US" sz="1275" dirty="0">
                <a:latin typeface="Verdana" panose="020B0604030504040204" pitchFamily="34" charset="0"/>
                <a:ea typeface="Verdana" panose="020B0604030504040204" pitchFamily="34" charset="0"/>
              </a:rPr>
              <a:t> average grain yield = 936 kg/ha (</a:t>
            </a:r>
            <a:r>
              <a:rPr lang="en-US" sz="1275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58%</a:t>
            </a:r>
            <a:r>
              <a:rPr lang="en-US" sz="1275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of superiority over the local check = 598 Kg/ha</a:t>
            </a:r>
            <a:r>
              <a:rPr lang="en-US" sz="1275" dirty="0">
                <a:latin typeface="Verdana" panose="020B0604030504040204" pitchFamily="34" charset="0"/>
                <a:ea typeface="Verdana" panose="020B0604030504040204" pitchFamily="34" charset="0"/>
              </a:rPr>
              <a:t>)</a:t>
            </a:r>
          </a:p>
          <a:p>
            <a:pPr marL="214313" indent="-214313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sz="1275" b="1" dirty="0" err="1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Tiandougoucoura</a:t>
            </a:r>
            <a:r>
              <a:rPr lang="en-US" sz="1275" dirty="0">
                <a:latin typeface="Verdana" panose="020B0604030504040204" pitchFamily="34" charset="0"/>
                <a:ea typeface="Verdana" panose="020B0604030504040204" pitchFamily="34" charset="0"/>
              </a:rPr>
              <a:t> average grain yield = 827 kg/ha (</a:t>
            </a:r>
            <a:r>
              <a:rPr lang="en-US" sz="1275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39%</a:t>
            </a:r>
            <a:r>
              <a:rPr lang="en-US" sz="1275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of superiority over the local check</a:t>
            </a:r>
            <a:r>
              <a:rPr lang="en-US" sz="1275" dirty="0">
                <a:latin typeface="Verdana" panose="020B0604030504040204" pitchFamily="34" charset="0"/>
                <a:ea typeface="Verdana" panose="020B0604030504040204" pitchFamily="34" charset="0"/>
              </a:rPr>
              <a:t>)</a:t>
            </a:r>
          </a:p>
          <a:p>
            <a:pPr marL="214313" indent="-214313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sz="1275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Soubatimi</a:t>
            </a:r>
            <a:r>
              <a:rPr lang="en-US" sz="1275" dirty="0">
                <a:latin typeface="Verdana" panose="020B0604030504040204" pitchFamily="34" charset="0"/>
                <a:ea typeface="Verdana" panose="020B0604030504040204" pitchFamily="34" charset="0"/>
              </a:rPr>
              <a:t> average grain yield = 782 kg/ha (</a:t>
            </a:r>
            <a:r>
              <a:rPr lang="en-US" sz="1275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33%</a:t>
            </a:r>
            <a:r>
              <a:rPr lang="en-US" sz="1275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of superiority over the local check</a:t>
            </a:r>
            <a:r>
              <a:rPr lang="en-US" sz="1275" dirty="0">
                <a:latin typeface="Verdana" panose="020B0604030504040204" pitchFamily="34" charset="0"/>
                <a:ea typeface="Verdana" panose="020B0604030504040204" pitchFamily="34" charset="0"/>
              </a:rPr>
              <a:t>)</a:t>
            </a:r>
          </a:p>
          <a:p>
            <a:pPr marL="214313" indent="-214313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sz="1275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Stover yield </a:t>
            </a:r>
            <a:r>
              <a:rPr lang="en-US" sz="1275" dirty="0">
                <a:latin typeface="Verdana" panose="020B0604030504040204" pitchFamily="34" charset="0"/>
                <a:ea typeface="Verdana" panose="020B0604030504040204" pitchFamily="34" charset="0"/>
              </a:rPr>
              <a:t>of dual purpose sorghum,</a:t>
            </a:r>
            <a:r>
              <a:rPr lang="en-US" sz="1275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12% &gt; </a:t>
            </a:r>
            <a:r>
              <a:rPr lang="en-US" sz="1275" dirty="0">
                <a:latin typeface="Verdana" panose="020B0604030504040204" pitchFamily="34" charset="0"/>
                <a:ea typeface="Verdana" panose="020B0604030504040204" pitchFamily="34" charset="0"/>
              </a:rPr>
              <a:t>local variety</a:t>
            </a:r>
          </a:p>
        </p:txBody>
      </p:sp>
    </p:spTree>
    <p:extLst>
      <p:ext uri="{BB962C8B-B14F-4D97-AF65-F5344CB8AC3E}">
        <p14:creationId xmlns:p14="http://schemas.microsoft.com/office/powerpoint/2010/main" val="29577560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657600" y="1314450"/>
            <a:ext cx="2971800" cy="5143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500" b="1" dirty="0"/>
              <a:t>Farmers preferences for varieties</a:t>
            </a:r>
            <a:endParaRPr lang="en-IN" sz="1500" b="1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829300" y="1828800"/>
            <a:ext cx="3200400" cy="4000500"/>
          </a:xfrm>
          <a:prstGeom prst="rect">
            <a:avLst/>
          </a:prstGeom>
          <a:ln w="25400">
            <a:solidFill>
              <a:schemeClr val="accent1"/>
            </a:solidFill>
          </a:ln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28625" indent="-428625" algn="l">
              <a:spcAft>
                <a:spcPts val="1350"/>
              </a:spcAft>
              <a:buFont typeface="Wingdings" panose="05000000000000000000" pitchFamily="2" charset="2"/>
              <a:buChar char="v"/>
            </a:pPr>
            <a:r>
              <a:rPr lang="en-US" sz="1350" dirty="0">
                <a:latin typeface="Verdana" panose="020B0604030504040204" pitchFamily="34" charset="0"/>
                <a:ea typeface="Verdana" panose="020B0604030504040204" pitchFamily="34" charset="0"/>
              </a:rPr>
              <a:t>Farmers’ </a:t>
            </a:r>
            <a:r>
              <a:rPr lang="en-US" sz="1350" dirty="0" err="1">
                <a:latin typeface="Verdana" panose="020B0604030504040204" pitchFamily="34" charset="0"/>
                <a:ea typeface="Verdana" panose="020B0604030504040204" pitchFamily="34" charset="0"/>
              </a:rPr>
              <a:t>Pref_Bougouni</a:t>
            </a:r>
            <a:r>
              <a:rPr lang="en-US" sz="1350" dirty="0">
                <a:latin typeface="Verdana" panose="020B0604030504040204" pitchFamily="34" charset="0"/>
                <a:ea typeface="Verdana" panose="020B0604030504040204" pitchFamily="34" charset="0"/>
              </a:rPr>
              <a:t> (</a:t>
            </a:r>
            <a:r>
              <a:rPr lang="en-US" sz="1350" b="1" i="1" dirty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921 mm</a:t>
            </a:r>
            <a:r>
              <a:rPr lang="en-US" sz="1350" dirty="0">
                <a:latin typeface="Verdana" panose="020B0604030504040204" pitchFamily="34" charset="0"/>
                <a:ea typeface="Verdana" panose="020B0604030504040204" pitchFamily="34" charset="0"/>
              </a:rPr>
              <a:t>)= Peke, </a:t>
            </a:r>
            <a:r>
              <a:rPr lang="en-US" sz="1350" dirty="0" err="1">
                <a:latin typeface="Verdana" panose="020B0604030504040204" pitchFamily="34" charset="0"/>
                <a:ea typeface="Verdana" panose="020B0604030504040204" pitchFamily="34" charset="0"/>
              </a:rPr>
              <a:t>Tiandougoucoura</a:t>
            </a:r>
            <a:r>
              <a:rPr lang="en-US" sz="1350" dirty="0">
                <a:latin typeface="Verdana" panose="020B0604030504040204" pitchFamily="34" charset="0"/>
                <a:ea typeface="Verdana" panose="020B0604030504040204" pitchFamily="34" charset="0"/>
              </a:rPr>
              <a:t> and Soubatimi</a:t>
            </a:r>
          </a:p>
          <a:p>
            <a:pPr marL="428625" indent="-428625" algn="l">
              <a:spcAft>
                <a:spcPts val="1350"/>
              </a:spcAft>
              <a:buFont typeface="Wingdings" panose="05000000000000000000" pitchFamily="2" charset="2"/>
              <a:buChar char="v"/>
            </a:pPr>
            <a:r>
              <a:rPr lang="en-US" sz="1350" dirty="0">
                <a:latin typeface="Verdana" panose="020B0604030504040204" pitchFamily="34" charset="0"/>
                <a:ea typeface="Verdana" panose="020B0604030504040204" pitchFamily="34" charset="0"/>
              </a:rPr>
              <a:t>Farmers’ </a:t>
            </a:r>
            <a:r>
              <a:rPr lang="en-US" sz="1350" dirty="0" err="1">
                <a:latin typeface="Verdana" panose="020B0604030504040204" pitchFamily="34" charset="0"/>
                <a:ea typeface="Verdana" panose="020B0604030504040204" pitchFamily="34" charset="0"/>
              </a:rPr>
              <a:t>pref_Koutiala</a:t>
            </a:r>
            <a:r>
              <a:rPr lang="en-US" sz="1350" dirty="0">
                <a:latin typeface="Verdana" panose="020B0604030504040204" pitchFamily="34" charset="0"/>
                <a:ea typeface="Verdana" panose="020B0604030504040204" pitchFamily="34" charset="0"/>
              </a:rPr>
              <a:t> (</a:t>
            </a:r>
            <a:r>
              <a:rPr lang="en-US" sz="1350" b="1" i="1" dirty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540 mm</a:t>
            </a:r>
            <a:r>
              <a:rPr lang="en-US" sz="1350" dirty="0">
                <a:latin typeface="Verdana" panose="020B0604030504040204" pitchFamily="34" charset="0"/>
                <a:ea typeface="Verdana" panose="020B0604030504040204" pitchFamily="34" charset="0"/>
              </a:rPr>
              <a:t>): Soubatimi</a:t>
            </a:r>
          </a:p>
          <a:p>
            <a:pPr marL="428625" indent="-428625" algn="l">
              <a:spcAft>
                <a:spcPts val="1350"/>
              </a:spcAft>
              <a:buFont typeface="Wingdings" panose="05000000000000000000" pitchFamily="2" charset="2"/>
              <a:buChar char="v"/>
            </a:pPr>
            <a:r>
              <a:rPr lang="en-US" sz="1350" dirty="0">
                <a:latin typeface="Verdana" panose="020B0604030504040204" pitchFamily="34" charset="0"/>
                <a:ea typeface="Verdana" panose="020B0604030504040204" pitchFamily="34" charset="0"/>
              </a:rPr>
              <a:t>Seed production of Soubatimi on-going with over 100 ha in 2018/</a:t>
            </a:r>
            <a:r>
              <a:rPr lang="en-US" sz="1350" dirty="0" err="1">
                <a:latin typeface="Verdana" panose="020B0604030504040204" pitchFamily="34" charset="0"/>
                <a:ea typeface="Verdana" panose="020B0604030504040204" pitchFamily="34" charset="0"/>
              </a:rPr>
              <a:t>Malimark</a:t>
            </a:r>
            <a:r>
              <a:rPr lang="en-US" sz="1350" dirty="0">
                <a:latin typeface="Verdana" panose="020B0604030504040204" pitchFamily="34" charset="0"/>
                <a:ea typeface="Verdana" panose="020B0604030504040204" pitchFamily="34" charset="0"/>
              </a:rPr>
              <a:t> and Cooperatives</a:t>
            </a:r>
          </a:p>
          <a:p>
            <a:pPr marL="428625" indent="-428625" algn="l">
              <a:spcAft>
                <a:spcPts val="1350"/>
              </a:spcAft>
              <a:buFont typeface="Wingdings" panose="05000000000000000000" pitchFamily="2" charset="2"/>
              <a:buChar char="v"/>
            </a:pPr>
            <a:r>
              <a:rPr lang="en-US" sz="135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Important demand for Peke in </a:t>
            </a:r>
            <a:r>
              <a:rPr lang="en-US" sz="1350" dirty="0" err="1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Bougouni</a:t>
            </a:r>
            <a:endParaRPr lang="en-US" sz="1350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428625" indent="-428625" algn="l">
              <a:spcAft>
                <a:spcPts val="1350"/>
              </a:spcAft>
              <a:buFont typeface="Wingdings" panose="05000000000000000000" pitchFamily="2" charset="2"/>
              <a:buChar char="v"/>
            </a:pPr>
            <a:r>
              <a:rPr lang="en-US" sz="135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Cost and benefit analysis is on going</a:t>
            </a:r>
            <a:endParaRPr lang="en-IN" sz="1350" dirty="0">
              <a:solidFill>
                <a:srgbClr val="C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5826" y="1771650"/>
            <a:ext cx="5699174" cy="4229100"/>
            <a:chOff x="21102" y="1219200"/>
            <a:chExt cx="7598898" cy="5638800"/>
          </a:xfrm>
        </p:grpSpPr>
        <p:pic>
          <p:nvPicPr>
            <p:cNvPr id="2052" name="Chart 1"/>
            <p:cNvPicPr>
              <a:picLocks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102" y="1219200"/>
              <a:ext cx="7598898" cy="563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Oval 9"/>
            <p:cNvSpPr/>
            <p:nvPr/>
          </p:nvSpPr>
          <p:spPr>
            <a:xfrm>
              <a:off x="685800" y="1600200"/>
              <a:ext cx="2895600" cy="51054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11" name="Oval 10"/>
            <p:cNvSpPr/>
            <p:nvPr/>
          </p:nvSpPr>
          <p:spPr>
            <a:xfrm>
              <a:off x="5638800" y="2590800"/>
              <a:ext cx="1143000" cy="31242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</p:spTree>
    <p:extLst>
      <p:ext uri="{BB962C8B-B14F-4D97-AF65-F5344CB8AC3E}">
        <p14:creationId xmlns:p14="http://schemas.microsoft.com/office/powerpoint/2010/main" val="4914692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2322512" y="3810000"/>
            <a:ext cx="4575175" cy="1219200"/>
          </a:xfrm>
          <a:solidFill>
            <a:schemeClr val="bg1"/>
          </a:solidFill>
        </p:spPr>
        <p:txBody>
          <a:bodyPr/>
          <a:lstStyle/>
          <a:p>
            <a:r>
              <a:rPr lang="en-US" dirty="0">
                <a:latin typeface="+mn-lt"/>
              </a:rPr>
              <a:t>Jean Baptiste Tignegre</a:t>
            </a:r>
          </a:p>
          <a:p>
            <a:pPr>
              <a:lnSpc>
                <a:spcPts val="25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>
                <a:latin typeface="+mn-lt"/>
              </a:rPr>
              <a:t>World Vegetable Center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D570E10-EA6F-8546-BFAE-2841E62816EF}"/>
              </a:ext>
            </a:extLst>
          </p:cNvPr>
          <p:cNvSpPr/>
          <p:nvPr/>
        </p:nvSpPr>
        <p:spPr>
          <a:xfrm>
            <a:off x="304800" y="2134094"/>
            <a:ext cx="8610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Evaluating promising technologies tested over the past two years (2016-2017) for performance and profitability to intensify vegetable production under rainfed and dry seasons</a:t>
            </a:r>
          </a:p>
        </p:txBody>
      </p:sp>
    </p:spTree>
    <p:extLst>
      <p:ext uri="{BB962C8B-B14F-4D97-AF65-F5344CB8AC3E}">
        <p14:creationId xmlns:p14="http://schemas.microsoft.com/office/powerpoint/2010/main" val="15406993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F5806B-494D-3E4F-91E8-63E95D34FDB6}"/>
              </a:ext>
            </a:extLst>
          </p:cNvPr>
          <p:cNvGraphicFramePr>
            <a:graphicFrameLocks noGrp="1"/>
          </p:cNvGraphicFramePr>
          <p:nvPr/>
        </p:nvGraphicFramePr>
        <p:xfrm>
          <a:off x="10236" y="838200"/>
          <a:ext cx="9133765" cy="7030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2964">
                  <a:extLst>
                    <a:ext uri="{9D8B030D-6E8A-4147-A177-3AD203B41FA5}">
                      <a16:colId xmlns:a16="http://schemas.microsoft.com/office/drawing/2014/main" val="646009280"/>
                    </a:ext>
                  </a:extLst>
                </a:gridCol>
                <a:gridCol w="33306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3172">
                  <a:extLst>
                    <a:ext uri="{9D8B030D-6E8A-4147-A177-3AD203B41FA5}">
                      <a16:colId xmlns:a16="http://schemas.microsoft.com/office/drawing/2014/main" val="1587143714"/>
                    </a:ext>
                  </a:extLst>
                </a:gridCol>
                <a:gridCol w="26670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88201">
                <a:tc>
                  <a:txBody>
                    <a:bodyPr/>
                    <a:lstStyle/>
                    <a:p>
                      <a:r>
                        <a:rPr lang="en-US" sz="1200" dirty="0"/>
                        <a:t>Outcome no._ 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Output no._ _1.1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200" dirty="0"/>
                        <a:t>Activity no._ _1.1.1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5229905"/>
                  </a:ext>
                </a:extLst>
              </a:tr>
              <a:tr h="711849">
                <a:tc>
                  <a:txBody>
                    <a:bodyPr/>
                    <a:lstStyle/>
                    <a:p>
                      <a:r>
                        <a:rPr lang="en-US" sz="1600" b="1" dirty="0"/>
                        <a:t>Sub-activity title 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MA1114-18: </a:t>
                      </a:r>
                      <a:endParaRPr lang="fr-FR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Evaluating promising technologies tested over the past two years (2016-2017) for performance and profitability to intensify vegetable production under </a:t>
                      </a:r>
                      <a:r>
                        <a:rPr lang="en-US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rainfed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dry seasons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60256"/>
                  </a:ext>
                </a:extLst>
              </a:tr>
              <a:tr h="197599">
                <a:tc>
                  <a:txBody>
                    <a:bodyPr/>
                    <a:lstStyle/>
                    <a:p>
                      <a:r>
                        <a:rPr lang="en-US" sz="1600" b="1" dirty="0"/>
                        <a:t>Location/sites for sub-activity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Bougouni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Boutiala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(Mali)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296291"/>
                  </a:ext>
                </a:extLst>
              </a:tr>
              <a:tr h="316656">
                <a:tc>
                  <a:txBody>
                    <a:bodyPr/>
                    <a:lstStyle/>
                    <a:p>
                      <a:r>
                        <a:rPr lang="en-US" sz="1600" b="1" dirty="0"/>
                        <a:t>Implementation timeframe (start/end date)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April 2018 – 30 Sept. 2019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65395"/>
                  </a:ext>
                </a:extLst>
              </a:tr>
              <a:tr h="711849">
                <a:tc>
                  <a:txBody>
                    <a:bodyPr/>
                    <a:lstStyle/>
                    <a:p>
                      <a:r>
                        <a:rPr lang="en-US" sz="1600" b="1" dirty="0"/>
                        <a:t>Deliverables achieved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Report on farmers’ training &amp; trials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sumitted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 _ _</a:t>
                      </a: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Database on vegetables updated</a:t>
                      </a: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Field days organized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Chapters 5 &amp; 7 of RA handbook submitted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860269"/>
                  </a:ext>
                </a:extLst>
              </a:tr>
              <a:tr h="1194889"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1600" b="1" dirty="0"/>
                        <a:t>S.I. domain and indicators for which data was collected – indicate metric and scale</a:t>
                      </a:r>
                      <a:endParaRPr lang="fr-FR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Crop productivity at plot and farm level (Yield/ha)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Plant biodiversity at field/plot level (number of species &amp; varieties)</a:t>
                      </a: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 income/ha at plot and farm level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</a:t>
                      </a: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I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Gender equity at household level </a:t>
                      </a:r>
                    </a:p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</a:t>
                      </a:r>
                      <a:r>
                        <a:rPr lang="en-US" sz="16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Capacity to experiment at community/landscape (% farmers experimenting)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9533273"/>
                  </a:ext>
                </a:extLst>
              </a:tr>
              <a:tr h="711849">
                <a:tc>
                  <a:txBody>
                    <a:bodyPr/>
                    <a:lstStyle/>
                    <a:p>
                      <a:r>
                        <a:rPr lang="en-US" sz="1600" b="1" dirty="0"/>
                        <a:t>Research team involved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Victor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Afari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Sefa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Jean Baptiste Tignegre_ _ </a:t>
                      </a: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Caroline M.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Sobgui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Honafing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Diarra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 _ _</a:t>
                      </a: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Alpha S. </a:t>
                      </a:r>
                      <a:r>
                        <a:rPr lang="en-US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Traore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 _ _</a:t>
                      </a: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2771777"/>
                  </a:ext>
                </a:extLst>
              </a:tr>
              <a:tr h="84264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Farming systems research perspective (how this work links with other sub-activities)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Activities have links with those on vegetable and livestock production, and nutrition under protocol numbers: MA2211-18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71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15857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3FC4608-443D-2A40-AA6C-2C08EDA33488}"/>
              </a:ext>
            </a:extLst>
          </p:cNvPr>
          <p:cNvSpPr/>
          <p:nvPr/>
        </p:nvSpPr>
        <p:spPr>
          <a:xfrm>
            <a:off x="723900" y="2133600"/>
            <a:ext cx="7696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Evaluating promising technologies tested for performance and profitability to intensify vegetable production under rainfed and dry seasons</a:t>
            </a:r>
          </a:p>
        </p:txBody>
      </p:sp>
    </p:spTree>
    <p:extLst>
      <p:ext uri="{BB962C8B-B14F-4D97-AF65-F5344CB8AC3E}">
        <p14:creationId xmlns:p14="http://schemas.microsoft.com/office/powerpoint/2010/main" val="4753557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2"/>
          </p:nvPr>
        </p:nvSpPr>
        <p:spPr>
          <a:xfrm>
            <a:off x="914400" y="914400"/>
            <a:ext cx="7772400" cy="838200"/>
          </a:xfrm>
        </p:spPr>
        <p:txBody>
          <a:bodyPr/>
          <a:lstStyle/>
          <a:p>
            <a:pPr algn="ctr"/>
            <a:r>
              <a:rPr lang="fr-FR" sz="2800" dirty="0" err="1">
                <a:solidFill>
                  <a:srgbClr val="0000FF"/>
                </a:solidFill>
              </a:rPr>
              <a:t>Methodology</a:t>
            </a:r>
            <a:endParaRPr lang="fr-FR" sz="2800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04800" y="1828800"/>
            <a:ext cx="8610599" cy="4876800"/>
          </a:xfrm>
          <a:prstGeom prst="rect">
            <a:avLst/>
          </a:prstGeom>
        </p:spPr>
        <p:txBody>
          <a:bodyPr/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rgbClr val="156734"/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altLang="fr-FR" sz="2400" dirty="0">
                <a:latin typeface="Gill Sans"/>
              </a:rPr>
              <a:t>121 </a:t>
            </a:r>
            <a:r>
              <a:rPr lang="fr-FR" altLang="fr-FR" sz="2400" dirty="0" err="1">
                <a:latin typeface="Gill Sans"/>
              </a:rPr>
              <a:t>Farmers</a:t>
            </a:r>
            <a:r>
              <a:rPr lang="fr-FR" altLang="fr-FR" sz="2400" dirty="0">
                <a:latin typeface="Gill Sans"/>
              </a:rPr>
              <a:t> </a:t>
            </a:r>
            <a:r>
              <a:rPr lang="fr-FR" altLang="fr-FR" sz="2400" dirty="0" err="1">
                <a:latin typeface="Gill Sans"/>
              </a:rPr>
              <a:t>involded</a:t>
            </a:r>
            <a:r>
              <a:rPr lang="fr-FR" altLang="fr-FR" sz="2400" dirty="0">
                <a:latin typeface="Gill Sans"/>
              </a:rPr>
              <a:t> in trials and </a:t>
            </a:r>
            <a:r>
              <a:rPr lang="fr-FR" altLang="fr-FR" sz="2400" dirty="0" err="1">
                <a:latin typeface="Gill Sans"/>
              </a:rPr>
              <a:t>demonstration</a:t>
            </a:r>
            <a:r>
              <a:rPr lang="fr-FR" altLang="fr-FR" sz="2400" dirty="0">
                <a:latin typeface="Gill Sans"/>
              </a:rPr>
              <a:t> </a:t>
            </a:r>
            <a:r>
              <a:rPr lang="fr-FR" altLang="fr-FR" sz="2400" dirty="0" err="1">
                <a:latin typeface="Gill Sans"/>
              </a:rPr>
              <a:t>activities</a:t>
            </a:r>
            <a:r>
              <a:rPr lang="fr-FR" altLang="fr-FR" sz="2400" dirty="0">
                <a:latin typeface="Gill Sans"/>
              </a:rPr>
              <a:t> in </a:t>
            </a:r>
            <a:r>
              <a:rPr lang="en-US" sz="2400" dirty="0" err="1">
                <a:latin typeface="Gill Sans"/>
              </a:rPr>
              <a:t>Dieba</a:t>
            </a:r>
            <a:r>
              <a:rPr lang="en-US" sz="2400" dirty="0">
                <a:latin typeface="Gill Sans"/>
              </a:rPr>
              <a:t>, </a:t>
            </a:r>
            <a:r>
              <a:rPr lang="en-US" sz="2400" dirty="0" err="1">
                <a:latin typeface="Gill Sans"/>
              </a:rPr>
              <a:t>Flola</a:t>
            </a:r>
            <a:r>
              <a:rPr lang="en-US" sz="2400" dirty="0">
                <a:latin typeface="Gill Sans"/>
              </a:rPr>
              <a:t>, </a:t>
            </a:r>
            <a:r>
              <a:rPr lang="en-US" sz="2400" dirty="0" err="1">
                <a:latin typeface="Gill Sans"/>
              </a:rPr>
              <a:t>Madina</a:t>
            </a:r>
            <a:r>
              <a:rPr lang="en-US" sz="2400" dirty="0">
                <a:latin typeface="Gill Sans"/>
              </a:rPr>
              <a:t> and </a:t>
            </a:r>
            <a:r>
              <a:rPr lang="en-US" sz="2400" dirty="0" err="1">
                <a:latin typeface="Gill Sans"/>
              </a:rPr>
              <a:t>Sibirila</a:t>
            </a:r>
            <a:r>
              <a:rPr lang="en-US" sz="2400" dirty="0">
                <a:latin typeface="Gill Sans"/>
              </a:rPr>
              <a:t> (</a:t>
            </a:r>
            <a:r>
              <a:rPr lang="en-US" sz="2400" dirty="0" err="1">
                <a:latin typeface="Gill Sans"/>
              </a:rPr>
              <a:t>Bougouni</a:t>
            </a:r>
            <a:r>
              <a:rPr lang="en-US" sz="2400" dirty="0">
                <a:latin typeface="Gill Sans"/>
              </a:rPr>
              <a:t> District), </a:t>
            </a:r>
            <a:r>
              <a:rPr lang="en-US" sz="2400" dirty="0" err="1">
                <a:latin typeface="Gill Sans"/>
              </a:rPr>
              <a:t>Zanzoni</a:t>
            </a:r>
            <a:r>
              <a:rPr lang="en-US" sz="2400" dirty="0">
                <a:latin typeface="Gill Sans"/>
              </a:rPr>
              <a:t> </a:t>
            </a:r>
            <a:r>
              <a:rPr lang="en-US" sz="2400" dirty="0" err="1">
                <a:latin typeface="Gill Sans"/>
              </a:rPr>
              <a:t>M’pessoba</a:t>
            </a:r>
            <a:r>
              <a:rPr lang="en-US" sz="2400" dirty="0">
                <a:latin typeface="Gill Sans"/>
              </a:rPr>
              <a:t>, </a:t>
            </a:r>
            <a:r>
              <a:rPr lang="en-US" sz="2400" dirty="0" err="1">
                <a:latin typeface="Gill Sans"/>
              </a:rPr>
              <a:t>N’Golonianasso</a:t>
            </a:r>
            <a:r>
              <a:rPr lang="en-US" sz="2400" dirty="0">
                <a:latin typeface="Gill Sans"/>
              </a:rPr>
              <a:t>, </a:t>
            </a:r>
            <a:r>
              <a:rPr lang="en-US" sz="2400" dirty="0" err="1">
                <a:latin typeface="Gill Sans"/>
              </a:rPr>
              <a:t>Nampossela</a:t>
            </a:r>
            <a:r>
              <a:rPr lang="en-US" sz="2400" dirty="0">
                <a:latin typeface="Gill Sans"/>
              </a:rPr>
              <a:t> and </a:t>
            </a:r>
            <a:r>
              <a:rPr lang="en-US" sz="2400" dirty="0" err="1">
                <a:latin typeface="Gill Sans"/>
              </a:rPr>
              <a:t>Sirakele</a:t>
            </a:r>
            <a:r>
              <a:rPr lang="en-US" sz="2400" dirty="0">
                <a:latin typeface="Gill Sans"/>
              </a:rPr>
              <a:t> (</a:t>
            </a:r>
            <a:r>
              <a:rPr lang="en-US" sz="2400" dirty="0" err="1">
                <a:latin typeface="Gill Sans"/>
              </a:rPr>
              <a:t>Koutiala</a:t>
            </a:r>
            <a:r>
              <a:rPr lang="en-US" sz="2400" dirty="0">
                <a:latin typeface="Gill Sans"/>
              </a:rPr>
              <a:t> district).</a:t>
            </a:r>
            <a:endParaRPr lang="fr-FR" altLang="fr-FR" sz="2400" dirty="0">
              <a:latin typeface="Gill Sans"/>
            </a:endParaRPr>
          </a:p>
          <a:p>
            <a:pPr algn="just"/>
            <a:r>
              <a:rPr lang="fr-FR" altLang="fr-FR" sz="2400" b="1" dirty="0">
                <a:latin typeface="Gill Sans"/>
              </a:rPr>
              <a:t>Trials :</a:t>
            </a:r>
          </a:p>
          <a:p>
            <a:pPr lvl="2" algn="just"/>
            <a:r>
              <a:rPr lang="fr-FR" altLang="fr-FR" sz="2400" dirty="0">
                <a:latin typeface="Gill Sans"/>
              </a:rPr>
              <a:t>Trials on </a:t>
            </a:r>
            <a:r>
              <a:rPr lang="fr-FR" altLang="fr-FR" sz="2400" dirty="0" err="1">
                <a:latin typeface="Gill Sans"/>
              </a:rPr>
              <a:t>Africa</a:t>
            </a:r>
            <a:r>
              <a:rPr lang="fr-FR" altLang="fr-FR" sz="2400" dirty="0">
                <a:latin typeface="Gill Sans"/>
              </a:rPr>
              <a:t> </a:t>
            </a:r>
            <a:r>
              <a:rPr lang="fr-FR" altLang="fr-FR" sz="2400" dirty="0" err="1">
                <a:latin typeface="Gill Sans"/>
              </a:rPr>
              <a:t>eggplant</a:t>
            </a:r>
            <a:r>
              <a:rPr lang="fr-FR" altLang="fr-FR" sz="2400" dirty="0">
                <a:latin typeface="Gill Sans"/>
              </a:rPr>
              <a:t>, </a:t>
            </a:r>
            <a:r>
              <a:rPr lang="fr-FR" altLang="fr-FR" sz="2400" dirty="0" err="1">
                <a:latin typeface="Gill Sans"/>
              </a:rPr>
              <a:t>Vegetable</a:t>
            </a:r>
            <a:r>
              <a:rPr lang="fr-FR" altLang="fr-FR" sz="2400" dirty="0">
                <a:latin typeface="Gill Sans"/>
              </a:rPr>
              <a:t> </a:t>
            </a:r>
            <a:r>
              <a:rPr lang="fr-FR" altLang="fr-FR" sz="2400" dirty="0" err="1">
                <a:latin typeface="Gill Sans"/>
              </a:rPr>
              <a:t>cowpea</a:t>
            </a:r>
            <a:r>
              <a:rPr lang="fr-FR" altLang="fr-FR" sz="2400" dirty="0">
                <a:latin typeface="Gill Sans"/>
              </a:rPr>
              <a:t>, </a:t>
            </a:r>
            <a:r>
              <a:rPr lang="fr-FR" altLang="fr-FR" sz="2400" dirty="0" err="1">
                <a:latin typeface="Gill Sans"/>
              </a:rPr>
              <a:t>Tomato</a:t>
            </a:r>
            <a:r>
              <a:rPr lang="fr-FR" altLang="fr-FR" sz="2400" dirty="0">
                <a:latin typeface="Gill Sans"/>
              </a:rPr>
              <a:t> and </a:t>
            </a:r>
            <a:r>
              <a:rPr lang="fr-FR" altLang="fr-FR" sz="2400" dirty="0" err="1">
                <a:latin typeface="Gill Sans"/>
              </a:rPr>
              <a:t>Onion</a:t>
            </a:r>
            <a:r>
              <a:rPr lang="fr-FR" altLang="fr-FR" sz="2400" dirty="0">
                <a:latin typeface="Gill Sans"/>
              </a:rPr>
              <a:t>  </a:t>
            </a:r>
            <a:r>
              <a:rPr lang="fr-FR" altLang="fr-FR" sz="2400" dirty="0" err="1">
                <a:latin typeface="Gill Sans"/>
              </a:rPr>
              <a:t>with</a:t>
            </a:r>
            <a:r>
              <a:rPr lang="fr-FR" altLang="fr-FR" sz="2400" dirty="0">
                <a:latin typeface="Gill Sans"/>
              </a:rPr>
              <a:t> for 4 </a:t>
            </a:r>
            <a:r>
              <a:rPr lang="fr-FR" altLang="fr-FR" sz="2400" dirty="0" err="1">
                <a:latin typeface="Gill Sans"/>
              </a:rPr>
              <a:t>replication</a:t>
            </a:r>
            <a:r>
              <a:rPr lang="fr-FR" altLang="fr-FR" sz="2400" dirty="0">
                <a:latin typeface="Gill Sans"/>
              </a:rPr>
              <a:t> </a:t>
            </a:r>
            <a:r>
              <a:rPr lang="fr-FR" altLang="fr-FR" sz="2400" dirty="0" err="1">
                <a:latin typeface="Gill Sans"/>
              </a:rPr>
              <a:t>established</a:t>
            </a:r>
            <a:r>
              <a:rPr lang="fr-FR" altLang="fr-FR" sz="2400" dirty="0">
                <a:latin typeface="Gill Sans"/>
              </a:rPr>
              <a:t> in the </a:t>
            </a:r>
            <a:r>
              <a:rPr lang="fr-FR" altLang="fr-FR" sz="2400" dirty="0" err="1">
                <a:latin typeface="Gill Sans"/>
              </a:rPr>
              <a:t>technology</a:t>
            </a:r>
            <a:r>
              <a:rPr lang="fr-FR" altLang="fr-FR" sz="2400" dirty="0">
                <a:latin typeface="Gill Sans"/>
              </a:rPr>
              <a:t> </a:t>
            </a:r>
            <a:r>
              <a:rPr lang="fr-FR" altLang="fr-FR" sz="2400" dirty="0" err="1">
                <a:latin typeface="Gill Sans"/>
              </a:rPr>
              <a:t>park</a:t>
            </a:r>
            <a:r>
              <a:rPr lang="fr-FR" altLang="fr-FR" sz="2400" dirty="0">
                <a:latin typeface="Gill Sans"/>
              </a:rPr>
              <a:t>;</a:t>
            </a:r>
          </a:p>
          <a:p>
            <a:pPr lvl="2" algn="just"/>
            <a:r>
              <a:rPr lang="en-US" sz="2200" dirty="0">
                <a:solidFill>
                  <a:srgbClr val="0000FF"/>
                </a:solidFill>
              </a:rPr>
              <a:t>3 improved varieties of each species including and farmers'      </a:t>
            </a:r>
          </a:p>
          <a:p>
            <a:pPr marL="411480" lvl="1" indent="0" algn="just">
              <a:buNone/>
            </a:pPr>
            <a:r>
              <a:rPr lang="en-US" sz="2200" dirty="0">
                <a:solidFill>
                  <a:srgbClr val="0000FF"/>
                </a:solidFill>
              </a:rPr>
              <a:t>          variety as control variety. </a:t>
            </a:r>
            <a:endParaRPr lang="fr-FR" altLang="fr-FR" sz="2200" dirty="0">
              <a:solidFill>
                <a:srgbClr val="0000FF"/>
              </a:solidFill>
              <a:latin typeface="Gill Sans"/>
            </a:endParaRPr>
          </a:p>
          <a:p>
            <a:pPr algn="just"/>
            <a:r>
              <a:rPr lang="fr-FR" altLang="fr-FR" sz="2400" b="1" dirty="0" err="1">
                <a:latin typeface="Gill Sans"/>
              </a:rPr>
              <a:t>Demonstration</a:t>
            </a:r>
            <a:r>
              <a:rPr lang="fr-FR" altLang="fr-FR" sz="2400" b="1" dirty="0">
                <a:latin typeface="Gill Sans"/>
              </a:rPr>
              <a:t> :</a:t>
            </a:r>
          </a:p>
          <a:p>
            <a:pPr marL="411480" lvl="1" indent="0" algn="just">
              <a:buNone/>
            </a:pPr>
            <a:r>
              <a:rPr lang="en-US" sz="2200" dirty="0">
                <a:latin typeface="Gill Sans"/>
              </a:rPr>
              <a:t>Each farmer tested a single replicate of the above varieties. </a:t>
            </a:r>
            <a:endParaRPr lang="fr-FR" altLang="fr-FR" sz="2200" dirty="0">
              <a:latin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26882544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au 2"/>
          <p:cNvGraphicFramePr>
            <a:graphicFrameLocks noGrp="1"/>
          </p:cNvGraphicFramePr>
          <p:nvPr/>
        </p:nvGraphicFramePr>
        <p:xfrm>
          <a:off x="31751" y="1752600"/>
          <a:ext cx="9143999" cy="52403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25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9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90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01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296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105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40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40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400"/>
                        </a:spcAft>
                      </a:pPr>
                      <a:r>
                        <a:rPr lang="fr-FR" sz="1800" dirty="0">
                          <a:solidFill>
                            <a:schemeClr val="tx1"/>
                          </a:solidFill>
                          <a:effectLst/>
                        </a:rPr>
                        <a:t>Nb </a:t>
                      </a:r>
                      <a:r>
                        <a:rPr lang="fr-FR" sz="1800" dirty="0" err="1">
                          <a:solidFill>
                            <a:schemeClr val="tx1"/>
                          </a:solidFill>
                          <a:effectLst/>
                        </a:rPr>
                        <a:t>farmers</a:t>
                      </a:r>
                      <a:r>
                        <a:rPr lang="fr-FR" sz="1800" dirty="0">
                          <a:solidFill>
                            <a:schemeClr val="tx1"/>
                          </a:solidFill>
                          <a:effectLst/>
                        </a:rPr>
                        <a:t> involved</a:t>
                      </a:r>
                      <a:r>
                        <a:rPr lang="fr-FR" sz="1800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fr-FR" sz="1800" dirty="0">
                          <a:solidFill>
                            <a:schemeClr val="tx1"/>
                          </a:solidFill>
                          <a:effectLst/>
                        </a:rPr>
                        <a:t>in the Trials and </a:t>
                      </a:r>
                      <a:r>
                        <a:rPr lang="fr-FR" sz="1800" dirty="0" err="1">
                          <a:solidFill>
                            <a:schemeClr val="tx1"/>
                          </a:solidFill>
                          <a:effectLst/>
                        </a:rPr>
                        <a:t>Demonstrations</a:t>
                      </a:r>
                      <a:endParaRPr lang="fr-FR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400"/>
                        </a:spcAft>
                      </a:pPr>
                      <a:r>
                        <a:rPr lang="fr-FR" sz="1800" dirty="0">
                          <a:solidFill>
                            <a:schemeClr val="tx1"/>
                          </a:solidFill>
                          <a:effectLst/>
                        </a:rPr>
                        <a:t>Nb test </a:t>
                      </a:r>
                      <a:r>
                        <a:rPr lang="fr-FR" sz="1800" dirty="0" err="1">
                          <a:solidFill>
                            <a:schemeClr val="tx1"/>
                          </a:solidFill>
                          <a:effectLst/>
                        </a:rPr>
                        <a:t>farmers</a:t>
                      </a:r>
                      <a:r>
                        <a:rPr lang="fr-FR" sz="1800" dirty="0">
                          <a:solidFill>
                            <a:schemeClr val="tx1"/>
                          </a:solidFill>
                          <a:effectLst/>
                        </a:rPr>
                        <a:t>  (</a:t>
                      </a:r>
                      <a:r>
                        <a:rPr lang="fr-FR" sz="1800" dirty="0" err="1">
                          <a:solidFill>
                            <a:schemeClr val="tx1"/>
                          </a:solidFill>
                        </a:rPr>
                        <a:t>according</a:t>
                      </a:r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 to </a:t>
                      </a:r>
                      <a:r>
                        <a:rPr lang="fr-FR" sz="1800" dirty="0" err="1">
                          <a:solidFill>
                            <a:schemeClr val="tx1"/>
                          </a:solidFill>
                        </a:rPr>
                        <a:t>age</a:t>
                      </a:r>
                      <a:r>
                        <a:rPr lang="fr-FR" sz="18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fr-FR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41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400"/>
                        </a:spcAft>
                      </a:pPr>
                      <a:r>
                        <a:rPr lang="fr-FR" sz="1800" dirty="0">
                          <a:solidFill>
                            <a:schemeClr val="tx1"/>
                          </a:solidFill>
                          <a:effectLst/>
                        </a:rPr>
                        <a:t>District</a:t>
                      </a:r>
                      <a:endParaRPr lang="fr-FR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fr-FR" sz="1800" b="1" dirty="0" err="1">
                          <a:effectLst/>
                        </a:rPr>
                        <a:t>Community</a:t>
                      </a:r>
                      <a:endParaRPr lang="fr-FR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fr-FR" sz="2400" b="1" dirty="0">
                          <a:effectLst/>
                        </a:rPr>
                        <a:t>Men</a:t>
                      </a:r>
                      <a:endParaRPr lang="fr-FR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fr-FR" sz="2400" b="1" dirty="0" err="1">
                          <a:effectLst/>
                        </a:rPr>
                        <a:t>Women</a:t>
                      </a:r>
                      <a:endParaRPr lang="fr-FR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fr-FR" sz="2400" b="1" dirty="0" err="1">
                          <a:effectLst/>
                        </a:rPr>
                        <a:t>Youth</a:t>
                      </a:r>
                      <a:r>
                        <a:rPr lang="fr-FR" sz="2400" b="1" dirty="0">
                          <a:effectLst/>
                        </a:rPr>
                        <a:t> &lt;30</a:t>
                      </a:r>
                      <a:endParaRPr lang="fr-FR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400"/>
                        </a:spcAft>
                      </a:pPr>
                      <a:r>
                        <a:rPr lang="fr-FR" sz="2400" b="1" dirty="0">
                          <a:effectLst/>
                        </a:rPr>
                        <a:t>Old &gt;30</a:t>
                      </a:r>
                      <a:endParaRPr lang="fr-FR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2277">
                <a:tc row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800" dirty="0">
                          <a:solidFill>
                            <a:schemeClr val="tx1"/>
                          </a:solidFill>
                          <a:effectLst/>
                        </a:rPr>
                        <a:t>Koutiala</a:t>
                      </a:r>
                      <a:endParaRPr lang="fr-FR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1800" dirty="0" err="1">
                          <a:effectLst/>
                        </a:rPr>
                        <a:t>Zanzoni</a:t>
                      </a:r>
                      <a:endParaRPr lang="fr-F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 dirty="0">
                          <a:effectLst/>
                        </a:rPr>
                        <a:t>2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>
                          <a:effectLst/>
                        </a:rPr>
                        <a:t>10</a:t>
                      </a:r>
                      <a:endParaRPr lang="fr-F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 dirty="0">
                          <a:effectLst/>
                        </a:rPr>
                        <a:t>6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>
                          <a:effectLst/>
                        </a:rPr>
                        <a:t>6</a:t>
                      </a:r>
                      <a:endParaRPr lang="fr-F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657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1800" dirty="0" err="1">
                          <a:effectLst/>
                        </a:rPr>
                        <a:t>Sirakélé</a:t>
                      </a:r>
                      <a:endParaRPr lang="fr-F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 dirty="0">
                          <a:effectLst/>
                        </a:rPr>
                        <a:t>4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 dirty="0">
                          <a:effectLst/>
                        </a:rPr>
                        <a:t>14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>
                          <a:effectLst/>
                        </a:rPr>
                        <a:t>10</a:t>
                      </a:r>
                      <a:endParaRPr lang="fr-F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 dirty="0">
                          <a:effectLst/>
                        </a:rPr>
                        <a:t>8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66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1800" dirty="0">
                          <a:effectLst/>
                        </a:rPr>
                        <a:t>M’</a:t>
                      </a:r>
                      <a:r>
                        <a:rPr lang="fr-FR" sz="1800" dirty="0" err="1">
                          <a:effectLst/>
                        </a:rPr>
                        <a:t>pessoba</a:t>
                      </a:r>
                      <a:endParaRPr lang="fr-F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 dirty="0">
                          <a:effectLst/>
                        </a:rPr>
                        <a:t>2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>
                          <a:effectLst/>
                        </a:rPr>
                        <a:t>3</a:t>
                      </a:r>
                      <a:endParaRPr lang="fr-F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>
                          <a:effectLst/>
                        </a:rPr>
                        <a:t>2</a:t>
                      </a:r>
                      <a:endParaRPr lang="fr-F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>
                          <a:effectLst/>
                        </a:rPr>
                        <a:t>3</a:t>
                      </a:r>
                      <a:endParaRPr lang="fr-F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140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1800" dirty="0">
                          <a:effectLst/>
                        </a:rPr>
                        <a:t>N’</a:t>
                      </a:r>
                      <a:r>
                        <a:rPr lang="fr-FR" sz="1800" dirty="0" err="1">
                          <a:effectLst/>
                        </a:rPr>
                        <a:t>golonianasso</a:t>
                      </a:r>
                      <a:endParaRPr lang="fr-F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 dirty="0">
                          <a:effectLst/>
                        </a:rPr>
                        <a:t>3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 dirty="0">
                          <a:effectLst/>
                        </a:rPr>
                        <a:t>16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>
                          <a:effectLst/>
                        </a:rPr>
                        <a:t>12</a:t>
                      </a:r>
                      <a:endParaRPr lang="fr-F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>
                          <a:effectLst/>
                        </a:rPr>
                        <a:t>7</a:t>
                      </a:r>
                      <a:endParaRPr lang="fr-F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2987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1800" dirty="0" err="1">
                          <a:effectLst/>
                        </a:rPr>
                        <a:t>Nampossela</a:t>
                      </a:r>
                      <a:endParaRPr lang="fr-F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 dirty="0">
                          <a:effectLst/>
                        </a:rPr>
                        <a:t>5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 dirty="0">
                          <a:effectLst/>
                        </a:rPr>
                        <a:t>12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>
                          <a:effectLst/>
                        </a:rPr>
                        <a:t>9</a:t>
                      </a:r>
                      <a:endParaRPr lang="fr-F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>
                          <a:effectLst/>
                        </a:rPr>
                        <a:t>8</a:t>
                      </a:r>
                      <a:endParaRPr lang="fr-F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2987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4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r>
                        <a:rPr lang="fr-FR" sz="1800" dirty="0">
                          <a:solidFill>
                            <a:schemeClr val="tx1"/>
                          </a:solidFill>
                          <a:effectLst/>
                        </a:rPr>
                        <a:t>Bougouni</a:t>
                      </a:r>
                      <a:endParaRPr lang="fr-FR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1800" dirty="0" err="1">
                          <a:effectLst/>
                        </a:rPr>
                        <a:t>Madina</a:t>
                      </a:r>
                      <a:endParaRPr lang="fr-F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 dirty="0">
                          <a:effectLst/>
                        </a:rPr>
                        <a:t>3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 dirty="0">
                          <a:effectLst/>
                        </a:rPr>
                        <a:t>20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>
                          <a:effectLst/>
                        </a:rPr>
                        <a:t>13</a:t>
                      </a:r>
                      <a:endParaRPr lang="fr-F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>
                          <a:effectLst/>
                        </a:rPr>
                        <a:t>10</a:t>
                      </a:r>
                      <a:endParaRPr lang="fr-F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2987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1800" dirty="0" err="1">
                          <a:effectLst/>
                        </a:rPr>
                        <a:t>Flola</a:t>
                      </a:r>
                      <a:endParaRPr lang="fr-F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 dirty="0">
                          <a:effectLst/>
                        </a:rPr>
                        <a:t>8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>
                          <a:effectLst/>
                        </a:rPr>
                        <a:t>8</a:t>
                      </a:r>
                      <a:endParaRPr lang="fr-FR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2987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1800" dirty="0" err="1">
                          <a:effectLst/>
                        </a:rPr>
                        <a:t>Dieba</a:t>
                      </a:r>
                      <a:endParaRPr lang="fr-F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 dirty="0">
                          <a:effectLst/>
                        </a:rPr>
                        <a:t>7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 dirty="0">
                          <a:effectLst/>
                        </a:rPr>
                        <a:t>4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 dirty="0">
                          <a:effectLst/>
                        </a:rPr>
                        <a:t>6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 dirty="0">
                          <a:effectLst/>
                        </a:rPr>
                        <a:t>5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2987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1800" dirty="0" err="1">
                          <a:effectLst/>
                        </a:rPr>
                        <a:t>Sibirila</a:t>
                      </a:r>
                      <a:endParaRPr lang="fr-FR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 dirty="0">
                          <a:effectLst/>
                        </a:rPr>
                        <a:t>5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 dirty="0">
                          <a:effectLst/>
                        </a:rPr>
                        <a:t>3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 dirty="0">
                          <a:effectLst/>
                        </a:rPr>
                        <a:t>4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 dirty="0">
                          <a:effectLst/>
                        </a:rPr>
                        <a:t>4</a:t>
                      </a:r>
                      <a:endParaRPr lang="fr-FR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64363">
                <a:tc grid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1800" dirty="0">
                          <a:solidFill>
                            <a:schemeClr val="tx1"/>
                          </a:solidFill>
                          <a:effectLst/>
                        </a:rPr>
                        <a:t>Total</a:t>
                      </a:r>
                      <a:endParaRPr lang="fr-FR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dirty="0">
                          <a:effectLst/>
                        </a:rPr>
                        <a:t>39</a:t>
                      </a:r>
                      <a:endParaRPr lang="fr-FR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dirty="0">
                          <a:effectLst/>
                        </a:rPr>
                        <a:t>82</a:t>
                      </a:r>
                      <a:endParaRPr lang="fr-FR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dirty="0">
                          <a:effectLst/>
                        </a:rPr>
                        <a:t>62</a:t>
                      </a:r>
                      <a:endParaRPr lang="fr-FR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fr-FR" sz="2400" b="1" dirty="0">
                          <a:effectLst/>
                        </a:rPr>
                        <a:t>59</a:t>
                      </a:r>
                      <a:endParaRPr lang="fr-FR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" name="Espace réservé du texte 1"/>
          <p:cNvSpPr>
            <a:spLocks noGrp="1"/>
          </p:cNvSpPr>
          <p:nvPr>
            <p:ph type="body" sz="quarter" idx="12"/>
          </p:nvPr>
        </p:nvSpPr>
        <p:spPr>
          <a:xfrm>
            <a:off x="-73025" y="1143000"/>
            <a:ext cx="9220200" cy="914400"/>
          </a:xfrm>
        </p:spPr>
        <p:txBody>
          <a:bodyPr/>
          <a:lstStyle/>
          <a:p>
            <a:pPr algn="ctr"/>
            <a:r>
              <a:rPr lang="fr-FR" sz="2800" dirty="0">
                <a:solidFill>
                  <a:srgbClr val="0000FF"/>
                </a:solidFill>
              </a:rPr>
              <a:t>Nb </a:t>
            </a:r>
            <a:r>
              <a:rPr lang="fr-FR" sz="2800" dirty="0" err="1">
                <a:solidFill>
                  <a:srgbClr val="0000FF"/>
                </a:solidFill>
              </a:rPr>
              <a:t>farmers</a:t>
            </a:r>
            <a:r>
              <a:rPr lang="fr-FR" sz="2800" dirty="0">
                <a:solidFill>
                  <a:srgbClr val="0000FF"/>
                </a:solidFill>
              </a:rPr>
              <a:t> involved in the Trials and </a:t>
            </a:r>
            <a:r>
              <a:rPr lang="fr-FR" sz="2800" dirty="0" err="1">
                <a:solidFill>
                  <a:srgbClr val="0000FF"/>
                </a:solidFill>
              </a:rPr>
              <a:t>Demonstrations</a:t>
            </a:r>
            <a:r>
              <a:rPr lang="fr-FR" sz="2800" dirty="0">
                <a:solidFill>
                  <a:srgbClr val="0000FF"/>
                </a:solidFill>
              </a:rPr>
              <a:t> by sites</a:t>
            </a:r>
            <a:endParaRPr lang="fr-FR" sz="2800" dirty="0">
              <a:solidFill>
                <a:srgbClr val="0000FF"/>
              </a:solidFill>
              <a:ea typeface="Calibri"/>
              <a:cs typeface="Times New Roman"/>
            </a:endParaRPr>
          </a:p>
          <a:p>
            <a:pPr algn="ctr"/>
            <a:endParaRPr lang="fr-FR" sz="32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3333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200" y="5562600"/>
            <a:ext cx="9067800" cy="838200"/>
          </a:xfrm>
        </p:spPr>
        <p:txBody>
          <a:bodyPr/>
          <a:lstStyle/>
          <a:p>
            <a:r>
              <a:rPr lang="en-GB" sz="2400" dirty="0"/>
              <a:t>Yields (T ha</a:t>
            </a:r>
            <a:r>
              <a:rPr lang="en-GB" sz="2400" baseline="30000" dirty="0"/>
              <a:t>-1</a:t>
            </a:r>
            <a:r>
              <a:rPr lang="en-GB" sz="2400" dirty="0"/>
              <a:t>) of Africa Eggplant varieties trials in 2018 Humid season in the villages of </a:t>
            </a:r>
            <a:r>
              <a:rPr lang="en-GB" sz="2400" dirty="0" err="1"/>
              <a:t>Bougouni</a:t>
            </a:r>
            <a:r>
              <a:rPr lang="en-GB" sz="2400" dirty="0"/>
              <a:t>, Mali</a:t>
            </a:r>
            <a:endParaRPr lang="en-US" sz="2400" dirty="0">
              <a:latin typeface="+mn-lt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" y="1600200"/>
            <a:ext cx="7567613" cy="386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19728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68378" y="2004849"/>
            <a:ext cx="4384551" cy="6148551"/>
          </a:xfrm>
          <a:prstGeom prst="rect">
            <a:avLst/>
          </a:prstGeom>
        </p:spPr>
      </p:pic>
      <p:sp>
        <p:nvSpPr>
          <p:cNvPr id="2" name="Espace réservé du texte 1"/>
          <p:cNvSpPr>
            <a:spLocks noGrp="1"/>
          </p:cNvSpPr>
          <p:nvPr>
            <p:ph type="body" sz="quarter" idx="12"/>
          </p:nvPr>
        </p:nvSpPr>
        <p:spPr>
          <a:xfrm>
            <a:off x="37529" y="1153511"/>
            <a:ext cx="8915400" cy="838200"/>
          </a:xfrm>
        </p:spPr>
        <p:txBody>
          <a:bodyPr/>
          <a:lstStyle/>
          <a:p>
            <a:r>
              <a:rPr lang="en-GB" sz="2300" dirty="0"/>
              <a:t>African Eggplant man farmer at harvest (left) and African eggplant woman farmer (right) at harvest in the technology park of </a:t>
            </a:r>
            <a:r>
              <a:rPr lang="en-GB" sz="2300" dirty="0" err="1"/>
              <a:t>Koutiala</a:t>
            </a:r>
            <a:r>
              <a:rPr lang="en-GB" sz="2300" dirty="0"/>
              <a:t> (Mali, December 2018)</a:t>
            </a:r>
            <a:endParaRPr lang="fr-FR" sz="23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2335924"/>
            <a:ext cx="41148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94746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7597" y="5410200"/>
            <a:ext cx="9144000" cy="838200"/>
          </a:xfrm>
        </p:spPr>
        <p:txBody>
          <a:bodyPr/>
          <a:lstStyle/>
          <a:p>
            <a:r>
              <a:rPr lang="en-GB" sz="2400" dirty="0"/>
              <a:t>Yields (T ha</a:t>
            </a:r>
            <a:r>
              <a:rPr lang="en-GB" sz="2400" baseline="30000" dirty="0"/>
              <a:t>-1</a:t>
            </a:r>
            <a:r>
              <a:rPr lang="en-GB" sz="2400" dirty="0"/>
              <a:t>) of vegetable cowpea varieties trials in 2018 humid season in villages of </a:t>
            </a:r>
            <a:r>
              <a:rPr lang="en-GB" sz="2400" dirty="0" err="1"/>
              <a:t>Bougouni</a:t>
            </a:r>
            <a:r>
              <a:rPr lang="en-GB" sz="2400" dirty="0"/>
              <a:t>, Mali</a:t>
            </a:r>
            <a:endParaRPr lang="en-US" sz="2400" dirty="0">
              <a:latin typeface="+mn-lt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8222418" cy="368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9790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F5806B-494D-3E4F-91E8-63E95D34F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80668"/>
              </p:ext>
            </p:extLst>
          </p:nvPr>
        </p:nvGraphicFramePr>
        <p:xfrm>
          <a:off x="-34636" y="1"/>
          <a:ext cx="9178636" cy="7423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4436">
                  <a:extLst>
                    <a:ext uri="{9D8B030D-6E8A-4147-A177-3AD203B41FA5}">
                      <a16:colId xmlns:a16="http://schemas.microsoft.com/office/drawing/2014/main" val="646009280"/>
                    </a:ext>
                  </a:extLst>
                </a:gridCol>
                <a:gridCol w="300178">
                  <a:extLst>
                    <a:ext uri="{9D8B030D-6E8A-4147-A177-3AD203B41FA5}">
                      <a16:colId xmlns:a16="http://schemas.microsoft.com/office/drawing/2014/main" val="1650091306"/>
                    </a:ext>
                  </a:extLst>
                </a:gridCol>
                <a:gridCol w="3153106">
                  <a:extLst>
                    <a:ext uri="{9D8B030D-6E8A-4147-A177-3AD203B41FA5}">
                      <a16:colId xmlns:a16="http://schemas.microsoft.com/office/drawing/2014/main" val="100015059"/>
                    </a:ext>
                  </a:extLst>
                </a:gridCol>
                <a:gridCol w="202833">
                  <a:extLst>
                    <a:ext uri="{9D8B030D-6E8A-4147-A177-3AD203B41FA5}">
                      <a16:colId xmlns:a16="http://schemas.microsoft.com/office/drawing/2014/main" val="456250825"/>
                    </a:ext>
                  </a:extLst>
                </a:gridCol>
                <a:gridCol w="3278083">
                  <a:extLst>
                    <a:ext uri="{9D8B030D-6E8A-4147-A177-3AD203B41FA5}">
                      <a16:colId xmlns:a16="http://schemas.microsoft.com/office/drawing/2014/main" val="1587143714"/>
                    </a:ext>
                  </a:extLst>
                </a:gridCol>
              </a:tblGrid>
              <a:tr h="278743"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Outcome no.1 _ _ 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Output no. 1_1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Activity no.1_1_1_3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5229905"/>
                  </a:ext>
                </a:extLst>
              </a:tr>
              <a:tr h="445990">
                <a:tc>
                  <a:txBody>
                    <a:bodyPr/>
                    <a:lstStyle/>
                    <a:p>
                      <a:r>
                        <a:rPr lang="en-US" sz="1300" b="1" dirty="0"/>
                        <a:t>Sub-activity title 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MA1112-18: </a:t>
                      </a:r>
                      <a:r>
                        <a:rPr lang="en-GB" sz="1500" b="1" dirty="0"/>
                        <a:t>Evaluating crop simulation models using different fertility sources and climate model outputs to improve the productivity of sorghum in Mali</a:t>
                      </a:r>
                      <a:endParaRPr lang="en-US" sz="1500" b="1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60256"/>
                  </a:ext>
                </a:extLst>
              </a:tr>
              <a:tr h="473864">
                <a:tc>
                  <a:txBody>
                    <a:bodyPr/>
                    <a:lstStyle/>
                    <a:p>
                      <a:r>
                        <a:rPr lang="en-US" sz="1300" b="1" dirty="0"/>
                        <a:t>Location/sites </a:t>
                      </a:r>
                    </a:p>
                    <a:p>
                      <a:r>
                        <a:rPr lang="en-US" sz="1300" b="1" dirty="0"/>
                        <a:t>for sub-activity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600" dirty="0" err="1"/>
                        <a:t>Koutiala</a:t>
                      </a:r>
                      <a:r>
                        <a:rPr lang="en-US" sz="1600" dirty="0"/>
                        <a:t>, </a:t>
                      </a:r>
                      <a:r>
                        <a:rPr lang="en-US" sz="1600" dirty="0" err="1"/>
                        <a:t>Bougouni</a:t>
                      </a:r>
                      <a:r>
                        <a:rPr lang="en-US" sz="1600" dirty="0"/>
                        <a:t> and Bamako, Mali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296291"/>
                  </a:ext>
                </a:extLst>
              </a:tr>
              <a:tr h="473864">
                <a:tc>
                  <a:txBody>
                    <a:bodyPr/>
                    <a:lstStyle/>
                    <a:p>
                      <a:r>
                        <a:rPr lang="en-US" sz="1300" b="1" dirty="0"/>
                        <a:t>Implementation timeframe (start/end date)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sz="1300" b="1" dirty="0"/>
                        <a:t>July, 2018 –March,2020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65395"/>
                  </a:ext>
                </a:extLst>
              </a:tr>
              <a:tr h="1238437">
                <a:tc>
                  <a:txBody>
                    <a:bodyPr/>
                    <a:lstStyle/>
                    <a:p>
                      <a:r>
                        <a:rPr lang="en-US" sz="1300" b="1" dirty="0"/>
                        <a:t>Deliverables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 algn="just">
                        <a:buFont typeface="+mj-lt"/>
                        <a:buAutoNum type="arabicPeriod"/>
                      </a:pPr>
                      <a:r>
                        <a:rPr lang="en-GB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Best fertilizer management practices contributing</a:t>
                      </a:r>
                      <a:r>
                        <a:rPr lang="en-GB" sz="13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</a:t>
                      </a:r>
                      <a:r>
                        <a:rPr lang="en-GB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increased sorghum productivity</a:t>
                      </a:r>
                    </a:p>
                    <a:p>
                      <a:pPr marL="228600" indent="-228600" algn="just">
                        <a:buFont typeface="+mj-lt"/>
                        <a:buAutoNum type="arabicPeriod"/>
                      </a:pPr>
                      <a:r>
                        <a:rPr lang="en-GB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Reaching 300 farmers via farmers field day on fertility micro-dosing  technology</a:t>
                      </a:r>
                    </a:p>
                    <a:p>
                      <a:pPr marL="228600" indent="-228600" algn="just">
                        <a:buFont typeface="+mj-lt"/>
                        <a:buAutoNum type="arabicPeriod"/>
                      </a:pPr>
                      <a:r>
                        <a:rPr lang="en-GB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Crop simulation Modelling</a:t>
                      </a:r>
                      <a:r>
                        <a:rPr lang="en-GB" sz="13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APSIM</a:t>
                      </a:r>
                      <a:r>
                        <a:rPr lang="en-GB" sz="13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under different fertilizer scenarios to future climatic</a:t>
                      </a: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condition </a:t>
                      </a:r>
                      <a:endParaRPr lang="en-US" sz="1300" dirty="0"/>
                    </a:p>
                    <a:p>
                      <a:pPr marL="228600" indent="-228600" algn="just">
                        <a:buFont typeface="+mj-lt"/>
                        <a:buAutoNum type="arabicPeriod"/>
                      </a:pPr>
                      <a:r>
                        <a:rPr lang="en-US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Economic cost and benefit analysis of sorghum under different fertilizer management application performed</a:t>
                      </a:r>
                      <a:endParaRPr lang="en-US" sz="13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marR="0" lvl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4"/>
                        <a:tabLst/>
                        <a:defRPr/>
                      </a:pPr>
                      <a:r>
                        <a:rPr lang="en-GB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Manuscript under internal review.</a:t>
                      </a:r>
                      <a:r>
                        <a:rPr lang="en-GB" sz="13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Improving grain sorghum productivity in water-limited environments under climate change peer reviewed journal</a:t>
                      </a:r>
                    </a:p>
                    <a:p>
                      <a:pPr marL="228600" marR="0" lvl="0" indent="-228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4"/>
                        <a:tabLst/>
                        <a:defRPr/>
                      </a:pPr>
                      <a:r>
                        <a:rPr lang="en-GB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Technology handbook 3: Sorghum-NPK-organic manure; Mali. Chapter 3: Integrated soil fertility management.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860269"/>
                  </a:ext>
                </a:extLst>
              </a:tr>
              <a:tr h="1533089">
                <a:tc>
                  <a:txBody>
                    <a:bodyPr/>
                    <a:lstStyle/>
                    <a:p>
                      <a:r>
                        <a:rPr lang="en-US" sz="1300" b="1" dirty="0"/>
                        <a:t>S.I. domain and indicators for which data was collected – indicate metric and scale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228600" indent="-228600" algn="just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3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Productivity:  </a:t>
                      </a:r>
                      <a:r>
                        <a:rPr lang="en-GB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Kg biomass (yield, fodder)/ha/season, coefficient of variability, distribution, etc. Number of crops grown per year on a given plot (by crop), Plant population density (seeds/ha/season or seeds/ha/year) at plot level</a:t>
                      </a:r>
                    </a:p>
                    <a:p>
                      <a:pPr marL="228600" indent="-228600" algn="just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3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Environmental (s</a:t>
                      </a:r>
                      <a:r>
                        <a:rPr lang="en-GB" sz="13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oil fertility, NPK, pH, OM at plot level</a:t>
                      </a:r>
                      <a:r>
                        <a:rPr lang="en-US" sz="13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sz="1300" b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3.Economics: </a:t>
                      </a:r>
                      <a:r>
                        <a:rPr lang="en-GB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 income, profitability </a:t>
                      </a:r>
                    </a:p>
                    <a:p>
                      <a:pPr marL="179388" marR="0" indent="-17938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 Social: </a:t>
                      </a:r>
                      <a:r>
                        <a:rPr lang="en-GB" sz="13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Ranking of technologies /treatments</a:t>
                      </a:r>
                      <a:endParaRPr lang="en-US" sz="13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9533273"/>
                  </a:ext>
                </a:extLst>
              </a:tr>
              <a:tr h="445990">
                <a:tc>
                  <a:txBody>
                    <a:bodyPr/>
                    <a:lstStyle/>
                    <a:p>
                      <a:r>
                        <a:rPr lang="en-US" sz="1300" b="1" dirty="0"/>
                        <a:t>Contributors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300" b="0" dirty="0">
                          <a:latin typeface="+mn-lt"/>
                        </a:rPr>
                        <a:t>Birhanu Zemadim,</a:t>
                      </a:r>
                      <a:r>
                        <a:rPr lang="en-GB" sz="1300" b="1" dirty="0">
                          <a:latin typeface="+mn-lt"/>
                        </a:rPr>
                        <a:t>Akinseye Folorunso Mathew,</a:t>
                      </a:r>
                      <a:r>
                        <a:rPr lang="en-US" sz="1300" b="1" dirty="0">
                          <a:latin typeface="+mn-lt"/>
                        </a:rPr>
                        <a:t> </a:t>
                      </a:r>
                      <a:r>
                        <a:rPr lang="en-GB" sz="1300" dirty="0">
                          <a:latin typeface="+mn-lt"/>
                        </a:rPr>
                        <a:t>Bouba Traore, Felix Badolo, Karamoko Traore, Mahamadou Dicko and Madina </a:t>
                      </a:r>
                      <a:r>
                        <a:rPr lang="en-GB" sz="1300" dirty="0" err="1">
                          <a:latin typeface="+mn-lt"/>
                        </a:rPr>
                        <a:t>Diacoumba</a:t>
                      </a:r>
                      <a:r>
                        <a:rPr lang="en-GB" sz="1300" dirty="0">
                          <a:latin typeface="+mn-lt"/>
                        </a:rPr>
                        <a:t> (ICRISAT), </a:t>
                      </a:r>
                      <a:r>
                        <a:rPr lang="en-GB" sz="1300" dirty="0" err="1">
                          <a:latin typeface="+mn-lt"/>
                        </a:rPr>
                        <a:t>Oumar</a:t>
                      </a:r>
                      <a:r>
                        <a:rPr lang="en-GB" sz="1300" dirty="0">
                          <a:latin typeface="+mn-lt"/>
                        </a:rPr>
                        <a:t> </a:t>
                      </a:r>
                      <a:r>
                        <a:rPr lang="en-GB" sz="1300" dirty="0" err="1">
                          <a:latin typeface="+mn-lt"/>
                        </a:rPr>
                        <a:t>Samake</a:t>
                      </a:r>
                      <a:r>
                        <a:rPr lang="en-GB" sz="1300" dirty="0">
                          <a:latin typeface="+mn-lt"/>
                        </a:rPr>
                        <a:t>(AMEDD)</a:t>
                      </a:r>
                      <a:endParaRPr lang="en-US" sz="1300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endParaRPr lang="fr-ML" sz="5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2771777"/>
                  </a:ext>
                </a:extLst>
              </a:tr>
              <a:tr h="808356">
                <a:tc>
                  <a:txBody>
                    <a:bodyPr/>
                    <a:lstStyle/>
                    <a:p>
                      <a:r>
                        <a:rPr lang="en-US" sz="1300" b="1" dirty="0"/>
                        <a:t>Farming systems research perspective (how this work links with others)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3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Three different </a:t>
                      </a:r>
                      <a:r>
                        <a:rPr lang="en-US" sz="1300" b="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agro</a:t>
                      </a:r>
                      <a:r>
                        <a:rPr lang="en-US" sz="13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-ecologies across rainfall gradient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3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Different fertilizer sources  and contrasted sorghum varieties as an options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3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Climate forecasting:</a:t>
                      </a:r>
                      <a:r>
                        <a:rPr lang="en-US" sz="1300" b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seasonal rainfall, onset of growing season , length of growing season and forecasting temperature</a:t>
                      </a:r>
                      <a:endParaRPr lang="en-US" sz="1300" b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1963457"/>
                  </a:ext>
                </a:extLst>
              </a:tr>
              <a:tr h="473864">
                <a:tc>
                  <a:txBody>
                    <a:bodyPr/>
                    <a:lstStyle/>
                    <a:p>
                      <a:endParaRPr lang="en-US" sz="1300" b="1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en-US" sz="13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415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10994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lpha Sidi Traoré\Desktop\Photo Cowpe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82" y="2514600"/>
            <a:ext cx="4382815" cy="358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Alpha Sidi Traoré\Desktop\cowpe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8201" y="3451157"/>
            <a:ext cx="4495800" cy="337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space réservé du texte 1"/>
          <p:cNvSpPr>
            <a:spLocks noGrp="1"/>
          </p:cNvSpPr>
          <p:nvPr>
            <p:ph type="body" sz="quarter" idx="12"/>
          </p:nvPr>
        </p:nvSpPr>
        <p:spPr>
          <a:xfrm>
            <a:off x="0" y="1295400"/>
            <a:ext cx="9067799" cy="838200"/>
          </a:xfrm>
        </p:spPr>
        <p:txBody>
          <a:bodyPr/>
          <a:lstStyle/>
          <a:p>
            <a:r>
              <a:rPr lang="en-GB" sz="2400" dirty="0"/>
              <a:t>Vegetable cowpea variety demonstration plot during field visit in </a:t>
            </a:r>
            <a:r>
              <a:rPr lang="en-GB" sz="2400" dirty="0" err="1"/>
              <a:t>Madina</a:t>
            </a:r>
            <a:r>
              <a:rPr lang="en-GB" sz="2400" dirty="0"/>
              <a:t> (Mali, </a:t>
            </a:r>
            <a:r>
              <a:rPr lang="en-GB" sz="2400" dirty="0" err="1"/>
              <a:t>october</a:t>
            </a:r>
            <a:r>
              <a:rPr lang="en-GB" sz="2400" dirty="0"/>
              <a:t> 2018)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4598131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9199" y="1421838"/>
            <a:ext cx="7178861" cy="3835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200" y="5410200"/>
            <a:ext cx="9067800" cy="838200"/>
          </a:xfrm>
        </p:spPr>
        <p:txBody>
          <a:bodyPr/>
          <a:lstStyle/>
          <a:p>
            <a:r>
              <a:rPr lang="en-GB" sz="2400" dirty="0"/>
              <a:t>Yields (T ha</a:t>
            </a:r>
            <a:r>
              <a:rPr lang="en-GB" sz="2400" baseline="30000" dirty="0"/>
              <a:t>-1</a:t>
            </a:r>
            <a:r>
              <a:rPr lang="en-GB" sz="2400" dirty="0"/>
              <a:t>) of Africa Eggplant varieties trials in 2018 Humid season in the villages of </a:t>
            </a:r>
            <a:r>
              <a:rPr lang="en-GB" sz="2400" dirty="0" err="1"/>
              <a:t>Koutiala</a:t>
            </a:r>
            <a:r>
              <a:rPr lang="en-GB" sz="2400" dirty="0"/>
              <a:t>, Mali</a:t>
            </a:r>
            <a:endParaRPr lang="en-US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035257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0782" y="5602414"/>
            <a:ext cx="9144000" cy="838200"/>
          </a:xfrm>
        </p:spPr>
        <p:txBody>
          <a:bodyPr/>
          <a:lstStyle/>
          <a:p>
            <a:r>
              <a:rPr lang="en-GB" sz="2400" dirty="0"/>
              <a:t>Yields (T ha</a:t>
            </a:r>
            <a:r>
              <a:rPr lang="en-GB" sz="2400" baseline="30000" dirty="0"/>
              <a:t>-1</a:t>
            </a:r>
            <a:r>
              <a:rPr lang="en-GB" sz="2400" dirty="0"/>
              <a:t>) of vegetable cowpea varieties trials in 2018 humid season in villages of </a:t>
            </a:r>
            <a:r>
              <a:rPr lang="en-GB" sz="2400" dirty="0" err="1"/>
              <a:t>Koutiala</a:t>
            </a:r>
            <a:r>
              <a:rPr lang="en-GB" sz="2400" dirty="0"/>
              <a:t>, Mali</a:t>
            </a:r>
            <a:endParaRPr lang="en-US" sz="2400" dirty="0">
              <a:latin typeface="+mn-lt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5400" y="1373187"/>
            <a:ext cx="6553200" cy="4121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28865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Alpha Sidi Traoré\Desktop\african eggplan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9220200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space réservé du texte 1"/>
          <p:cNvSpPr>
            <a:spLocks noGrp="1"/>
          </p:cNvSpPr>
          <p:nvPr>
            <p:ph type="body" sz="quarter" idx="12"/>
          </p:nvPr>
        </p:nvSpPr>
        <p:spPr>
          <a:xfrm>
            <a:off x="76201" y="1219200"/>
            <a:ext cx="9067799" cy="838200"/>
          </a:xfrm>
        </p:spPr>
        <p:txBody>
          <a:bodyPr/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African eggplant variety L10 in the demonstration plot during a field visit in </a:t>
            </a:r>
            <a:r>
              <a:rPr lang="en-GB" sz="2800" dirty="0" err="1">
                <a:solidFill>
                  <a:schemeClr val="bg1"/>
                </a:solidFill>
              </a:rPr>
              <a:t>N’golonianasso</a:t>
            </a:r>
            <a:r>
              <a:rPr lang="en-GB" sz="2800" dirty="0">
                <a:solidFill>
                  <a:schemeClr val="bg1"/>
                </a:solidFill>
              </a:rPr>
              <a:t> in </a:t>
            </a:r>
            <a:r>
              <a:rPr lang="en-GB" sz="2800" dirty="0" err="1">
                <a:solidFill>
                  <a:schemeClr val="bg1"/>
                </a:solidFill>
              </a:rPr>
              <a:t>Koutiala</a:t>
            </a:r>
            <a:r>
              <a:rPr lang="en-GB" sz="2800" dirty="0">
                <a:solidFill>
                  <a:schemeClr val="bg1"/>
                </a:solidFill>
              </a:rPr>
              <a:t> (Mali, January 2019)</a:t>
            </a:r>
            <a:endParaRPr lang="fr-FR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5526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5791200"/>
            <a:ext cx="8458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Gill Sans"/>
              </a:rPr>
              <a:t>Yields (T ha</a:t>
            </a:r>
            <a:r>
              <a:rPr lang="en-GB" sz="2400" baseline="30000" dirty="0">
                <a:latin typeface="Gill Sans"/>
              </a:rPr>
              <a:t>-1</a:t>
            </a:r>
            <a:r>
              <a:rPr lang="en-GB" sz="2400" dirty="0">
                <a:latin typeface="Gill Sans"/>
              </a:rPr>
              <a:t>) of Tomato varieties trials in 2018 Humid season in the villages of </a:t>
            </a:r>
            <a:r>
              <a:rPr lang="en-GB" sz="2400" dirty="0" err="1">
                <a:latin typeface="Gill Sans"/>
              </a:rPr>
              <a:t>Koutiala</a:t>
            </a:r>
            <a:r>
              <a:rPr lang="en-GB" sz="2400" dirty="0">
                <a:latin typeface="Gill Sans"/>
              </a:rPr>
              <a:t>, Mali</a:t>
            </a:r>
            <a:endParaRPr lang="en-US" sz="2400" dirty="0">
              <a:latin typeface="Gill Sans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5401" y="1600200"/>
            <a:ext cx="6553200" cy="3831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64162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9688" y="1852551"/>
            <a:ext cx="8879006" cy="1066800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en-GB" sz="3200" b="1" dirty="0">
                <a:solidFill>
                  <a:srgbClr val="0000FF"/>
                </a:solidFill>
              </a:rPr>
              <a:t>Farmers’ preferred varieties in </a:t>
            </a:r>
            <a:r>
              <a:rPr lang="en-GB" sz="3200" b="1" dirty="0" err="1">
                <a:solidFill>
                  <a:srgbClr val="0000FF"/>
                </a:solidFill>
              </a:rPr>
              <a:t>Bougouni</a:t>
            </a:r>
            <a:r>
              <a:rPr lang="en-GB" sz="3200" b="1" dirty="0">
                <a:solidFill>
                  <a:srgbClr val="0000FF"/>
                </a:solidFill>
              </a:rPr>
              <a:t> and </a:t>
            </a:r>
            <a:r>
              <a:rPr lang="en-GB" sz="3200" b="1" dirty="0" err="1">
                <a:solidFill>
                  <a:srgbClr val="0000FF"/>
                </a:solidFill>
              </a:rPr>
              <a:t>Koutiala</a:t>
            </a:r>
            <a:r>
              <a:rPr lang="en-GB" sz="3200" b="1" dirty="0">
                <a:solidFill>
                  <a:srgbClr val="0000FF"/>
                </a:solidFill>
              </a:rPr>
              <a:t>: </a:t>
            </a:r>
            <a:endParaRPr lang="en-GB" sz="3200" b="1" dirty="0"/>
          </a:p>
          <a:p>
            <a:pPr algn="ctr"/>
            <a:endParaRPr lang="en-GB" sz="2800" b="1" dirty="0"/>
          </a:p>
          <a:p>
            <a:pPr marL="571500" indent="-457200" algn="just">
              <a:buClr>
                <a:srgbClr val="00B050"/>
              </a:buClr>
              <a:buSzPct val="60000"/>
              <a:buFont typeface="Wingdings" panose="05000000000000000000" pitchFamily="2" charset="2"/>
              <a:buChar char="q"/>
            </a:pPr>
            <a:r>
              <a:rPr lang="en-GB" sz="2400" b="1" dirty="0"/>
              <a:t>African eggplant</a:t>
            </a:r>
            <a:r>
              <a:rPr lang="en-GB" sz="2400" dirty="0"/>
              <a:t> : variety L10 – high yield, good taste,   </a:t>
            </a:r>
          </a:p>
          <a:p>
            <a:pPr marL="571500" indent="-457200" algn="just">
              <a:lnSpc>
                <a:spcPct val="150000"/>
              </a:lnSpc>
              <a:buClr>
                <a:srgbClr val="00B050"/>
              </a:buClr>
              <a:buSzPct val="60000"/>
              <a:buFont typeface="Wingdings" panose="05000000000000000000" pitchFamily="2" charset="2"/>
              <a:buChar char="q"/>
            </a:pPr>
            <a:r>
              <a:rPr lang="en-US" sz="2400" b="1" dirty="0"/>
              <a:t>Tomato</a:t>
            </a:r>
            <a:r>
              <a:rPr lang="en-US" sz="2400" dirty="0"/>
              <a:t> :  variety Rio Grande for yield and conservation.</a:t>
            </a:r>
          </a:p>
          <a:p>
            <a:pPr marL="571500" indent="-457200" algn="just">
              <a:lnSpc>
                <a:spcPct val="150000"/>
              </a:lnSpc>
              <a:buClr>
                <a:srgbClr val="00B050"/>
              </a:buClr>
              <a:buSzPct val="60000"/>
              <a:buFont typeface="Wingdings" panose="05000000000000000000" pitchFamily="2" charset="2"/>
              <a:buChar char="q"/>
            </a:pPr>
            <a:r>
              <a:rPr lang="en-GB" sz="2400" b="1" dirty="0">
                <a:solidFill>
                  <a:prstClr val="black"/>
                </a:solidFill>
              </a:rPr>
              <a:t>Vegetable Cowpea</a:t>
            </a:r>
            <a:r>
              <a:rPr lang="en-GB" sz="2400" dirty="0">
                <a:solidFill>
                  <a:prstClr val="black"/>
                </a:solidFill>
              </a:rPr>
              <a:t>: variety IT85F 2805-S and </a:t>
            </a:r>
            <a:r>
              <a:rPr lang="en-GB" sz="2400" dirty="0" err="1">
                <a:solidFill>
                  <a:prstClr val="black"/>
                </a:solidFill>
              </a:rPr>
              <a:t>Telma</a:t>
            </a:r>
            <a:r>
              <a:rPr lang="en-GB" sz="2400" dirty="0">
                <a:solidFill>
                  <a:prstClr val="black"/>
                </a:solidFill>
              </a:rPr>
              <a:t> - high yield /</a:t>
            </a:r>
            <a:r>
              <a:rPr lang="en-GB" sz="2400" dirty="0">
                <a:solidFill>
                  <a:srgbClr val="FF0000"/>
                </a:solidFill>
              </a:rPr>
              <a:t>Organoleptic characteristics? </a:t>
            </a:r>
            <a:r>
              <a:rPr lang="en-US" sz="2400" dirty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 txBox="1">
            <a:spLocks/>
          </p:cNvSpPr>
          <p:nvPr/>
        </p:nvSpPr>
        <p:spPr>
          <a:xfrm>
            <a:off x="0" y="990600"/>
            <a:ext cx="8991600" cy="8382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114300" indent="0" algn="l" defTabSz="914400" rtl="0" eaLnBrk="1" latinLnBrk="0" hangingPunct="1">
              <a:spcBef>
                <a:spcPct val="20000"/>
              </a:spcBef>
              <a:buClr>
                <a:srgbClr val="712123"/>
              </a:buClr>
              <a:buFont typeface="Wingdings" pitchFamily="2" charset="2"/>
              <a:buNone/>
              <a:defRPr sz="4400" kern="1200">
                <a:solidFill>
                  <a:schemeClr val="tx1"/>
                </a:solidFill>
                <a:latin typeface="Gill Sans" pitchFamily="34" charset="0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rgbClr val="712123"/>
              </a:buClr>
              <a:buFont typeface="Wingdings" pitchFamily="2" charset="2"/>
              <a:buChar char="§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rgbClr val="712123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rgbClr val="712123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rgbClr val="712123"/>
              </a:buClr>
              <a:buFont typeface="Wingdings" pitchFamily="2" charset="2"/>
              <a:buChar char="§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b="1" dirty="0"/>
              <a:t>Conclusion on variety trial and demonstrations</a:t>
            </a:r>
          </a:p>
        </p:txBody>
      </p:sp>
    </p:spTree>
    <p:extLst>
      <p:ext uri="{BB962C8B-B14F-4D97-AF65-F5344CB8AC3E}">
        <p14:creationId xmlns:p14="http://schemas.microsoft.com/office/powerpoint/2010/main" val="13834338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2"/>
          </p:nvPr>
        </p:nvSpPr>
        <p:spPr>
          <a:xfrm>
            <a:off x="2057400" y="1066800"/>
            <a:ext cx="5943600" cy="838200"/>
          </a:xfrm>
        </p:spPr>
        <p:txBody>
          <a:bodyPr/>
          <a:lstStyle/>
          <a:p>
            <a:r>
              <a:rPr lang="fr-FR" sz="2800" dirty="0" err="1">
                <a:solidFill>
                  <a:srgbClr val="0000FF"/>
                </a:solidFill>
              </a:rPr>
              <a:t>Other</a:t>
            </a:r>
            <a:r>
              <a:rPr lang="fr-FR" sz="2800" dirty="0">
                <a:solidFill>
                  <a:srgbClr val="0000FF"/>
                </a:solidFill>
              </a:rPr>
              <a:t> </a:t>
            </a:r>
            <a:r>
              <a:rPr lang="fr-FR" sz="2800" dirty="0" err="1">
                <a:solidFill>
                  <a:srgbClr val="0000FF"/>
                </a:solidFill>
              </a:rPr>
              <a:t>activities</a:t>
            </a:r>
            <a:r>
              <a:rPr lang="fr-FR" sz="2800" dirty="0">
                <a:solidFill>
                  <a:srgbClr val="0000FF"/>
                </a:solidFill>
              </a:rPr>
              <a:t> </a:t>
            </a:r>
            <a:r>
              <a:rPr lang="fr-FR" sz="2800" dirty="0" err="1">
                <a:solidFill>
                  <a:srgbClr val="0000FF"/>
                </a:solidFill>
              </a:rPr>
              <a:t>achieved</a:t>
            </a:r>
            <a:r>
              <a:rPr lang="fr-FR" sz="2800" dirty="0">
                <a:solidFill>
                  <a:srgbClr val="0000FF"/>
                </a:solidFill>
              </a:rPr>
              <a:t>/</a:t>
            </a:r>
            <a:r>
              <a:rPr lang="fr-FR" sz="2800" dirty="0" err="1">
                <a:solidFill>
                  <a:srgbClr val="0000FF"/>
                </a:solidFill>
              </a:rPr>
              <a:t>ongoing</a:t>
            </a:r>
            <a:endParaRPr lang="fr-FR" sz="2800" dirty="0">
              <a:solidFill>
                <a:srgbClr val="0000FF"/>
              </a:solidFill>
            </a:endParaRPr>
          </a:p>
          <a:p>
            <a:endParaRPr lang="fr-FR" sz="2800" dirty="0"/>
          </a:p>
          <a:p>
            <a:pPr marL="685800" indent="-571500">
              <a:buFont typeface="Arial" panose="020B0604020202020204" pitchFamily="34" charset="0"/>
              <a:buChar char="•"/>
            </a:pPr>
            <a:endParaRPr lang="fr-FR" sz="2800" dirty="0"/>
          </a:p>
        </p:txBody>
      </p:sp>
      <p:pic>
        <p:nvPicPr>
          <p:cNvPr id="14337" name="Picture 1" descr="C:\Users\Alpha Sidi Traoré\Desktop\training bgn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8282" y="1724182"/>
            <a:ext cx="3371523" cy="2390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C:\Users\Alpha Sidi Traoré\Desktop\tra 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9400" y="4595293"/>
            <a:ext cx="2975082" cy="2256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Alpha Sidi Traoré\Desktop\pp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9800" y="4281488"/>
            <a:ext cx="3124200" cy="234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Tableau 6"/>
          <p:cNvGraphicFramePr>
            <a:graphicFrameLocks noGrp="1"/>
          </p:cNvGraphicFramePr>
          <p:nvPr/>
        </p:nvGraphicFramePr>
        <p:xfrm>
          <a:off x="304800" y="1689045"/>
          <a:ext cx="4724400" cy="34163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3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400"/>
                        </a:spcAft>
                      </a:pPr>
                      <a:r>
                        <a:rPr lang="fr-FR" sz="10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400"/>
                        </a:spcAft>
                      </a:pPr>
                      <a:r>
                        <a:rPr lang="fr-FR" sz="1000" dirty="0">
                          <a:effectLst/>
                        </a:rPr>
                        <a:t> </a:t>
                      </a: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</a:rPr>
                        <a:t>Nb of </a:t>
                      </a:r>
                      <a:r>
                        <a:rPr lang="fr-FR" sz="1400" dirty="0" err="1">
                          <a:solidFill>
                            <a:schemeClr val="tx1"/>
                          </a:solidFill>
                          <a:effectLst/>
                        </a:rPr>
                        <a:t>farmers</a:t>
                      </a: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</a:rPr>
                        <a:t> involved</a:t>
                      </a:r>
                      <a:r>
                        <a:rPr lang="fr-FR" sz="1400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</a:rPr>
                        <a:t>in the </a:t>
                      </a:r>
                      <a:r>
                        <a:rPr lang="fr-FR" sz="1400" dirty="0" err="1">
                          <a:solidFill>
                            <a:schemeClr val="tx1"/>
                          </a:solidFill>
                          <a:effectLst/>
                        </a:rPr>
                        <a:t>vegetable</a:t>
                      </a: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</a:rPr>
                        <a:t> production training</a:t>
                      </a:r>
                      <a:r>
                        <a:rPr lang="fr-FR" sz="1400" baseline="0" dirty="0">
                          <a:solidFill>
                            <a:schemeClr val="tx1"/>
                          </a:solidFill>
                          <a:effectLst/>
                        </a:rPr>
                        <a:t> and </a:t>
                      </a:r>
                      <a:r>
                        <a:rPr lang="fr-FR" sz="1400" baseline="0" dirty="0" err="1">
                          <a:solidFill>
                            <a:schemeClr val="tx1"/>
                          </a:solidFill>
                          <a:effectLst/>
                        </a:rPr>
                        <a:t>field</a:t>
                      </a:r>
                      <a:r>
                        <a:rPr lang="fr-FR" sz="1400" baseline="0" dirty="0">
                          <a:solidFill>
                            <a:schemeClr val="tx1"/>
                          </a:solidFill>
                          <a:effectLst/>
                        </a:rPr>
                        <a:t> exchange </a:t>
                      </a:r>
                      <a:r>
                        <a:rPr lang="fr-FR" sz="1400" baseline="0" dirty="0" err="1">
                          <a:solidFill>
                            <a:schemeClr val="tx1"/>
                          </a:solidFill>
                          <a:effectLst/>
                        </a:rPr>
                        <a:t>visit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400"/>
                        </a:spcAft>
                      </a:pP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5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400"/>
                        </a:spcAft>
                      </a:pP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</a:rPr>
                        <a:t>District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400"/>
                        </a:spcAft>
                      </a:pPr>
                      <a:r>
                        <a:rPr lang="fr-FR" sz="1200" b="1" dirty="0" err="1">
                          <a:effectLst/>
                        </a:rPr>
                        <a:t>Community</a:t>
                      </a:r>
                      <a:endParaRPr lang="fr-FR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400"/>
                        </a:spcAft>
                      </a:pPr>
                      <a:r>
                        <a:rPr lang="fr-FR" sz="1200" b="1" dirty="0">
                          <a:effectLst/>
                        </a:rPr>
                        <a:t>Men</a:t>
                      </a:r>
                      <a:endParaRPr lang="fr-FR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400"/>
                        </a:spcAft>
                      </a:pPr>
                      <a:r>
                        <a:rPr lang="fr-FR" sz="1200" b="1" dirty="0" err="1">
                          <a:effectLst/>
                        </a:rPr>
                        <a:t>Women</a:t>
                      </a:r>
                      <a:endParaRPr lang="fr-FR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801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</a:rPr>
                        <a:t>Koutiala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dirty="0" err="1">
                          <a:effectLst/>
                        </a:rPr>
                        <a:t>Zanzoni</a:t>
                      </a:r>
                      <a:endParaRPr lang="fr-F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>
                          <a:effectLst/>
                        </a:rPr>
                        <a:t>2</a:t>
                      </a:r>
                      <a:endParaRPr lang="fr-F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dirty="0">
                          <a:effectLst/>
                        </a:rPr>
                        <a:t>10</a:t>
                      </a:r>
                      <a:endParaRPr lang="fr-F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>
                          <a:effectLst/>
                        </a:rPr>
                        <a:t>Sirakélé</a:t>
                      </a:r>
                      <a:endParaRPr lang="fr-F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dirty="0">
                          <a:effectLst/>
                        </a:rPr>
                        <a:t>4</a:t>
                      </a:r>
                      <a:endParaRPr lang="fr-F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>
                          <a:effectLst/>
                        </a:rPr>
                        <a:t>14</a:t>
                      </a:r>
                      <a:endParaRPr lang="fr-F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4965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dirty="0">
                          <a:effectLst/>
                        </a:rPr>
                        <a:t>N’</a:t>
                      </a:r>
                      <a:r>
                        <a:rPr lang="fr-FR" sz="1200" dirty="0" err="1">
                          <a:effectLst/>
                        </a:rPr>
                        <a:t>golonianasso</a:t>
                      </a:r>
                      <a:endParaRPr lang="fr-F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dirty="0">
                          <a:effectLst/>
                        </a:rPr>
                        <a:t>3</a:t>
                      </a:r>
                      <a:endParaRPr lang="fr-F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dirty="0">
                          <a:effectLst/>
                        </a:rPr>
                        <a:t>16</a:t>
                      </a:r>
                      <a:endParaRPr lang="fr-F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335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>
                          <a:effectLst/>
                        </a:rPr>
                        <a:t>Nampossela</a:t>
                      </a:r>
                      <a:endParaRPr lang="fr-F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dirty="0">
                          <a:effectLst/>
                        </a:rPr>
                        <a:t>5</a:t>
                      </a:r>
                      <a:endParaRPr lang="fr-F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dirty="0">
                          <a:effectLst/>
                        </a:rPr>
                        <a:t>12</a:t>
                      </a:r>
                      <a:endParaRPr lang="fr-F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3359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dirty="0">
                          <a:effectLst/>
                        </a:rPr>
                        <a:t> </a:t>
                      </a: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</a:rPr>
                        <a:t>Bougouni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>
                          <a:effectLst/>
                        </a:rPr>
                        <a:t>Madina</a:t>
                      </a:r>
                      <a:endParaRPr lang="fr-F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dirty="0">
                          <a:effectLst/>
                        </a:rPr>
                        <a:t>3</a:t>
                      </a:r>
                      <a:endParaRPr lang="fr-F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>
                          <a:effectLst/>
                        </a:rPr>
                        <a:t>20</a:t>
                      </a:r>
                      <a:endParaRPr lang="fr-F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335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dirty="0" err="1">
                          <a:effectLst/>
                        </a:rPr>
                        <a:t>Flola</a:t>
                      </a:r>
                      <a:endParaRPr lang="fr-F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>
                          <a:effectLst/>
                        </a:rPr>
                        <a:t>8</a:t>
                      </a:r>
                      <a:endParaRPr lang="fr-F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dirty="0">
                          <a:effectLst/>
                        </a:rPr>
                        <a:t>0</a:t>
                      </a:r>
                      <a:endParaRPr lang="fr-F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335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dirty="0" err="1">
                          <a:effectLst/>
                        </a:rPr>
                        <a:t>Dieba</a:t>
                      </a:r>
                      <a:endParaRPr lang="fr-F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>
                          <a:effectLst/>
                        </a:rPr>
                        <a:t>7</a:t>
                      </a:r>
                      <a:endParaRPr lang="fr-F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>
                          <a:effectLst/>
                        </a:rPr>
                        <a:t>4</a:t>
                      </a:r>
                      <a:endParaRPr lang="fr-F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335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>
                          <a:effectLst/>
                        </a:rPr>
                        <a:t>Sibirila</a:t>
                      </a:r>
                      <a:endParaRPr lang="fr-FR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dirty="0">
                          <a:effectLst/>
                        </a:rPr>
                        <a:t>5</a:t>
                      </a:r>
                      <a:endParaRPr lang="fr-F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dirty="0">
                          <a:effectLst/>
                        </a:rPr>
                        <a:t>3</a:t>
                      </a:r>
                      <a:endParaRPr lang="fr-FR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3240"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</a:rPr>
                        <a:t>Total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</a:rPr>
                        <a:t>37</a:t>
                      </a:r>
                      <a:endParaRPr lang="fr-FR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effectLst/>
                          <a:latin typeface="+mn-lt"/>
                          <a:ea typeface="+mn-ea"/>
                          <a:cs typeface="+mn-cs"/>
                        </a:rPr>
                        <a:t>79</a:t>
                      </a:r>
                      <a:endParaRPr lang="fr-FR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9690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E1AD01F-B4A5-4E2E-888D-62E43290263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81000" y="1371600"/>
            <a:ext cx="8458200" cy="762000"/>
          </a:xfrm>
        </p:spPr>
        <p:txBody>
          <a:bodyPr/>
          <a:lstStyle/>
          <a:p>
            <a:pPr algn="ctr"/>
            <a:r>
              <a:rPr lang="en-GB" sz="2000" b="1" dirty="0">
                <a:solidFill>
                  <a:srgbClr val="00B050"/>
                </a:solidFill>
              </a:rPr>
              <a:t>Physical and chemical properties of  soils (0–15 cm depth) at the three agro-ecologies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F99C874-24A1-4B6D-8EEA-125F2DDD34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708955"/>
              </p:ext>
            </p:extLst>
          </p:nvPr>
        </p:nvGraphicFramePr>
        <p:xfrm>
          <a:off x="381000" y="2362200"/>
          <a:ext cx="8458200" cy="4243752"/>
        </p:xfrm>
        <a:graphic>
          <a:graphicData uri="http://schemas.openxmlformats.org/drawingml/2006/table">
            <a:tbl>
              <a:tblPr/>
              <a:tblGrid>
                <a:gridCol w="1970843">
                  <a:extLst>
                    <a:ext uri="{9D8B030D-6E8A-4147-A177-3AD203B41FA5}">
                      <a16:colId xmlns:a16="http://schemas.microsoft.com/office/drawing/2014/main" val="2916493050"/>
                    </a:ext>
                  </a:extLst>
                </a:gridCol>
                <a:gridCol w="2121393">
                  <a:extLst>
                    <a:ext uri="{9D8B030D-6E8A-4147-A177-3AD203B41FA5}">
                      <a16:colId xmlns:a16="http://schemas.microsoft.com/office/drawing/2014/main" val="3255767706"/>
                    </a:ext>
                  </a:extLst>
                </a:gridCol>
                <a:gridCol w="1573937">
                  <a:extLst>
                    <a:ext uri="{9D8B030D-6E8A-4147-A177-3AD203B41FA5}">
                      <a16:colId xmlns:a16="http://schemas.microsoft.com/office/drawing/2014/main" val="458783351"/>
                    </a:ext>
                  </a:extLst>
                </a:gridCol>
                <a:gridCol w="2792027">
                  <a:extLst>
                    <a:ext uri="{9D8B030D-6E8A-4147-A177-3AD203B41FA5}">
                      <a16:colId xmlns:a16="http://schemas.microsoft.com/office/drawing/2014/main" val="1196748066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Soil parameters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M'pessoba</a:t>
                      </a:r>
                      <a:r>
                        <a:rPr lang="en-GB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6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Koutiala</a:t>
                      </a:r>
                      <a:endParaRPr lang="en-GB" sz="16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Flola</a:t>
                      </a:r>
                      <a:r>
                        <a:rPr lang="en-GB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6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Bougouni</a:t>
                      </a:r>
                      <a:endParaRPr lang="en-GB" sz="16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Samanko</a:t>
                      </a:r>
                      <a:r>
                        <a:rPr lang="en-GB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, Bamako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184008"/>
                  </a:ext>
                </a:extLst>
              </a:tr>
              <a:tr h="32824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 (%)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66.9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67.8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4832560"/>
                  </a:ext>
                </a:extLst>
              </a:tr>
              <a:tr h="32824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Silt (%)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2464228"/>
                  </a:ext>
                </a:extLst>
              </a:tr>
              <a:tr h="32824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Clay  (%)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1021227"/>
                  </a:ext>
                </a:extLst>
              </a:tr>
              <a:tr h="32824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Soil texture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SandyLoam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SandyLoam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SandyLoam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134419"/>
                  </a:ext>
                </a:extLst>
              </a:tr>
              <a:tr h="32824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pH(H</a:t>
                      </a:r>
                      <a:r>
                        <a:rPr lang="en-GB" sz="1600" b="0" i="0" u="none" strike="noStrike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7776263"/>
                  </a:ext>
                </a:extLst>
              </a:tr>
              <a:tr h="32824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OC, gkg</a:t>
                      </a:r>
                      <a:r>
                        <a:rPr lang="en-GB" sz="16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1.20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5.72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2.27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6126748"/>
                  </a:ext>
                </a:extLst>
              </a:tr>
              <a:tr h="32824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N, gkg</a:t>
                      </a:r>
                      <a:r>
                        <a:rPr lang="en-GB" sz="16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2656320"/>
                  </a:ext>
                </a:extLst>
              </a:tr>
              <a:tr h="32824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Available P, mgkg</a:t>
                      </a:r>
                      <a:r>
                        <a:rPr lang="en-GB" sz="1600" b="1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3.62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4051142"/>
                  </a:ext>
                </a:extLst>
              </a:tr>
              <a:tr h="32824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0894935"/>
                  </a:ext>
                </a:extLst>
              </a:tr>
              <a:tr h="32824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2355612"/>
                  </a:ext>
                </a:extLst>
              </a:tr>
              <a:tr h="32824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1365023"/>
                  </a:ext>
                </a:extLst>
              </a:tr>
              <a:tr h="32824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77578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8394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BC208F2B-9EC9-4270-97C8-69B55981B22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1372253"/>
              </p:ext>
            </p:extLst>
          </p:nvPr>
        </p:nvGraphicFramePr>
        <p:xfrm>
          <a:off x="0" y="2438400"/>
          <a:ext cx="5715000" cy="4364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D3367C4A-ECFD-4214-A850-85CC3F3456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1861961"/>
              </p:ext>
            </p:extLst>
          </p:nvPr>
        </p:nvGraphicFramePr>
        <p:xfrm>
          <a:off x="3429000" y="1552301"/>
          <a:ext cx="5715000" cy="38550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6A09F33-4CF0-4684-B5B8-27E11EBB180F}"/>
              </a:ext>
            </a:extLst>
          </p:cNvPr>
          <p:cNvSpPr txBox="1"/>
          <p:nvPr/>
        </p:nvSpPr>
        <p:spPr>
          <a:xfrm>
            <a:off x="5486400" y="6027003"/>
            <a:ext cx="365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600" b="1" dirty="0">
                <a:solidFill>
                  <a:srgbClr val="C00000"/>
                </a:solidFill>
              </a:rPr>
              <a:t>Fig.1a: Daily rainfall and  evapotranspiration pattern in 2017 and 2018 growing seasons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4D5EC4-05A8-4535-BA73-86A03F7BCFFF}"/>
              </a:ext>
            </a:extLst>
          </p:cNvPr>
          <p:cNvSpPr txBox="1"/>
          <p:nvPr/>
        </p:nvSpPr>
        <p:spPr>
          <a:xfrm>
            <a:off x="1447800" y="1152191"/>
            <a:ext cx="701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00B050"/>
                </a:solidFill>
              </a:rPr>
              <a:t>Relationship between rainfall and potential evapotranspiration</a:t>
            </a:r>
          </a:p>
        </p:txBody>
      </p:sp>
    </p:spTree>
    <p:extLst>
      <p:ext uri="{BB962C8B-B14F-4D97-AF65-F5344CB8AC3E}">
        <p14:creationId xmlns:p14="http://schemas.microsoft.com/office/powerpoint/2010/main" val="413670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C655D015-1A0A-4A61-A65B-AB3B3260FC6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4586108"/>
              </p:ext>
            </p:extLst>
          </p:nvPr>
        </p:nvGraphicFramePr>
        <p:xfrm>
          <a:off x="0" y="2819400"/>
          <a:ext cx="5791200" cy="4038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83429B1-8DFC-4B6E-8145-B256B4A8D25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1266241"/>
              </p:ext>
            </p:extLst>
          </p:nvPr>
        </p:nvGraphicFramePr>
        <p:xfrm>
          <a:off x="3657600" y="1552301"/>
          <a:ext cx="5486400" cy="4007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1808765-9A62-49BE-AE4F-BC93BAD7B348}"/>
              </a:ext>
            </a:extLst>
          </p:cNvPr>
          <p:cNvSpPr txBox="1"/>
          <p:nvPr/>
        </p:nvSpPr>
        <p:spPr>
          <a:xfrm>
            <a:off x="5676900" y="5968121"/>
            <a:ext cx="350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600" b="1" dirty="0">
                <a:solidFill>
                  <a:srgbClr val="C00000"/>
                </a:solidFill>
              </a:rPr>
              <a:t>Fig.1b:Daily rainfall and evapotranspiration pattern in 2017 and 2018 growing season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2E2063-19FF-427E-BFC5-9FA35627B0CC}"/>
              </a:ext>
            </a:extLst>
          </p:cNvPr>
          <p:cNvSpPr txBox="1"/>
          <p:nvPr/>
        </p:nvSpPr>
        <p:spPr>
          <a:xfrm>
            <a:off x="762000" y="1293364"/>
            <a:ext cx="7772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00B050"/>
                </a:solidFill>
              </a:rPr>
              <a:t>Relationship between rainfall and potential evapotranspiration Cont’d</a:t>
            </a:r>
          </a:p>
        </p:txBody>
      </p:sp>
    </p:spTree>
    <p:extLst>
      <p:ext uri="{BB962C8B-B14F-4D97-AF65-F5344CB8AC3E}">
        <p14:creationId xmlns:p14="http://schemas.microsoft.com/office/powerpoint/2010/main" val="386261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A0EEA528-651D-493E-93D3-E95E471FBB1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2745897"/>
              </p:ext>
            </p:extLst>
          </p:nvPr>
        </p:nvGraphicFramePr>
        <p:xfrm>
          <a:off x="0" y="2743200"/>
          <a:ext cx="57150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12EE69C-0055-4C80-8499-4D0E4735691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5050157"/>
              </p:ext>
            </p:extLst>
          </p:nvPr>
        </p:nvGraphicFramePr>
        <p:xfrm>
          <a:off x="3581400" y="1600200"/>
          <a:ext cx="5562600" cy="3871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171D4D6-E5C5-4CCC-8AE2-D301178D8590}"/>
              </a:ext>
            </a:extLst>
          </p:cNvPr>
          <p:cNvSpPr txBox="1"/>
          <p:nvPr/>
        </p:nvSpPr>
        <p:spPr>
          <a:xfrm>
            <a:off x="5638800" y="5831762"/>
            <a:ext cx="350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600" b="1" dirty="0">
                <a:solidFill>
                  <a:srgbClr val="C00000"/>
                </a:solidFill>
              </a:rPr>
              <a:t>Fig.1c: Daily rainfall and  evapotranspiration pattern in 2017 and 2018 growing season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AC4A9A-3A61-4D2D-9C73-349169812C91}"/>
              </a:ext>
            </a:extLst>
          </p:cNvPr>
          <p:cNvSpPr txBox="1"/>
          <p:nvPr/>
        </p:nvSpPr>
        <p:spPr>
          <a:xfrm>
            <a:off x="762000" y="1247478"/>
            <a:ext cx="7772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00B050"/>
                </a:solidFill>
              </a:rPr>
              <a:t>Relationship between rainfall and potential evapotranspiration cont’d</a:t>
            </a:r>
          </a:p>
        </p:txBody>
      </p:sp>
    </p:spTree>
    <p:extLst>
      <p:ext uri="{BB962C8B-B14F-4D97-AF65-F5344CB8AC3E}">
        <p14:creationId xmlns:p14="http://schemas.microsoft.com/office/powerpoint/2010/main" val="428580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7C00E96-194B-4242-9774-D54BBBC8E6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81000" y="6019800"/>
            <a:ext cx="8534400" cy="762000"/>
          </a:xfrm>
        </p:spPr>
        <p:txBody>
          <a:bodyPr/>
          <a:lstStyle/>
          <a:p>
            <a:pPr algn="ctr"/>
            <a:r>
              <a:rPr lang="en-GB" sz="1800" dirty="0">
                <a:solidFill>
                  <a:srgbClr val="00B050"/>
                </a:solidFill>
              </a:rPr>
              <a:t>Fig.3: Site effects on grain yield and water use efficiency (WUE) across sorghum varieties      </a:t>
            </a:r>
            <a:r>
              <a:rPr lang="en-GB" sz="1800" i="1" dirty="0">
                <a:solidFill>
                  <a:srgbClr val="00B050"/>
                </a:solidFill>
              </a:rPr>
              <a:t>(mean of 2017 and 2018 growing seasons)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B66C3B-155E-4B62-A1A2-B3597616635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58458"/>
            <a:ext cx="5457674" cy="416134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419B562-94E2-4147-A86C-D3299F1079B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8382" y="1066800"/>
            <a:ext cx="5486400" cy="3895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86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1AA221-93F5-4451-9054-08D3A9BF6D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676400" y="1025340"/>
            <a:ext cx="6781800" cy="533615"/>
          </a:xfrm>
        </p:spPr>
        <p:txBody>
          <a:bodyPr/>
          <a:lstStyle/>
          <a:p>
            <a:r>
              <a:rPr lang="en-GB" sz="3200" dirty="0">
                <a:solidFill>
                  <a:srgbClr val="00B050"/>
                </a:solidFill>
                <a:latin typeface="+mn-lt"/>
              </a:rPr>
              <a:t>Sustainable Intensification (SI) domain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9364F2D2-DACB-476F-AD32-610746A29B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5573733"/>
              </p:ext>
            </p:extLst>
          </p:nvPr>
        </p:nvGraphicFramePr>
        <p:xfrm>
          <a:off x="0" y="1600414"/>
          <a:ext cx="4953000" cy="4419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9364F2D2-DACB-476F-AD32-610746A29B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5718718"/>
              </p:ext>
            </p:extLst>
          </p:nvPr>
        </p:nvGraphicFramePr>
        <p:xfrm>
          <a:off x="4350327" y="1714607"/>
          <a:ext cx="4800600" cy="3996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5852046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frica RISING presentation_templat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5" id="{B7572A97-F6F0-D241-99AD-81B164C75392}" vid="{B71C4711-9970-464C-BE92-AF95AC7E76C3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5" id="{B7572A97-F6F0-D241-99AD-81B164C75392}" vid="{35B6F308-29BA-1E43-A35F-D7641106767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89151CC3285AB44A726E4FF20DF659B" ma:contentTypeVersion="2" ma:contentTypeDescription="Create a new document." ma:contentTypeScope="" ma:versionID="fca73bb26319a383f0ca6a4bffdc501e">
  <xsd:schema xmlns:xsd="http://www.w3.org/2001/XMLSchema" xmlns:xs="http://www.w3.org/2001/XMLSchema" xmlns:p="http://schemas.microsoft.com/office/2006/metadata/properties" xmlns:ns2="9f5e9607-a28b-487e-b093-da60e75ee109" targetNamespace="http://schemas.microsoft.com/office/2006/metadata/properties" ma:root="true" ma:fieldsID="eff026812a92945e04c02a7a0b9b476f" ns2:_="">
    <xsd:import namespace="9f5e9607-a28b-487e-b093-da60e75ee109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5e9607-a28b-487e-b093-da60e75ee10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F0FE609-6AC4-4983-BBB6-959006EDF3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5e9607-a28b-487e-b093-da60e75ee1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3E26CE0-AB66-4F91-BD00-58CA3546E3E5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9f5e9607-a28b-487e-b093-da60e75ee109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5851436-67EF-41C7-86D1-3904960B830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Africa RISING presentation_template</Template>
  <TotalTime>449</TotalTime>
  <Words>2360</Words>
  <Application>Microsoft Macintosh PowerPoint</Application>
  <PresentationFormat>On-screen Show (4:3)</PresentationFormat>
  <Paragraphs>414</Paragraphs>
  <Slides>36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44" baseType="lpstr">
      <vt:lpstr>Arial</vt:lpstr>
      <vt:lpstr>Calibri</vt:lpstr>
      <vt:lpstr>Cambria</vt:lpstr>
      <vt:lpstr>Gill Sans</vt:lpstr>
      <vt:lpstr>Verdana</vt:lpstr>
      <vt:lpstr>Wingdings</vt:lpstr>
      <vt:lpstr>Africa RISING presentation_template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Jonathan Odhong', IITA</dc:creator>
  <cp:lastModifiedBy>Jonathan Odhong', IITA</cp:lastModifiedBy>
  <cp:revision>130</cp:revision>
  <cp:lastPrinted>2011-10-06T11:45:23Z</cp:lastPrinted>
  <dcterms:created xsi:type="dcterms:W3CDTF">2018-05-19T10:21:56Z</dcterms:created>
  <dcterms:modified xsi:type="dcterms:W3CDTF">2019-06-02T06:41:54Z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0x010100289151CC3285AB44A726E4FF20DF659B</vt:lpwstr>
  </property>
</Properties>
</file>